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979" r:id="rId2"/>
    <p:sldId id="980" r:id="rId3"/>
    <p:sldId id="973" r:id="rId4"/>
    <p:sldId id="974" r:id="rId5"/>
    <p:sldId id="975" r:id="rId6"/>
    <p:sldId id="976" r:id="rId7"/>
    <p:sldId id="983" r:id="rId8"/>
    <p:sldId id="984" r:id="rId9"/>
    <p:sldId id="977" r:id="rId10"/>
    <p:sldId id="978" r:id="rId11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686"/>
    <a:srgbClr val="FEEE8A"/>
    <a:srgbClr val="D2EE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840"/>
  </p:normalViewPr>
  <p:slideViewPr>
    <p:cSldViewPr snapToGrid="0" snapToObjects="1">
      <p:cViewPr>
        <p:scale>
          <a:sx n="104" d="100"/>
          <a:sy n="104" d="100"/>
        </p:scale>
        <p:origin x="552" y="-2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07/07/2024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52962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07/07/2024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26409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07/07/2024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5729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07/07/2024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13946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07/07/2024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1937975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07/07/2024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4172215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07/07/2024</a:t>
            </a:fld>
            <a:endParaRPr lang="fr-G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82361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07/07/2024</a:t>
            </a:fld>
            <a:endParaRPr lang="fr-G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406466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07/07/2024</a:t>
            </a:fld>
            <a:endParaRPr lang="fr-G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285038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07/07/2024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268722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07/07/2024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69146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EF0C7-7D33-FB44-99A1-A1423CDE6A92}" type="datetimeFigureOut">
              <a:rPr lang="fr-GP" smtClean="0"/>
              <a:t>07/07/2024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84218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64B743D4-F8FB-4F45-8C18-8B47B6691949}"/>
              </a:ext>
            </a:extLst>
          </p:cNvPr>
          <p:cNvSpPr txBox="1"/>
          <p:nvPr/>
        </p:nvSpPr>
        <p:spPr>
          <a:xfrm>
            <a:off x="522690" y="108994"/>
            <a:ext cx="6690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Lundi 4 septembre 2023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1DD562-4DAD-3F49-8C5C-4E7B2103545F}"/>
              </a:ext>
            </a:extLst>
          </p:cNvPr>
          <p:cNvSpPr/>
          <p:nvPr/>
        </p:nvSpPr>
        <p:spPr>
          <a:xfrm>
            <a:off x="0" y="0"/>
            <a:ext cx="468000" cy="10691813"/>
          </a:xfrm>
          <a:prstGeom prst="rect">
            <a:avLst/>
          </a:prstGeom>
          <a:solidFill>
            <a:srgbClr val="D2EEA3"/>
          </a:solidFill>
          <a:ln>
            <a:solidFill>
              <a:srgbClr val="D2EE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319AE3E8-DA34-1F4B-8A87-71EC7D7B0141}"/>
              </a:ext>
            </a:extLst>
          </p:cNvPr>
          <p:cNvSpPr/>
          <p:nvPr/>
        </p:nvSpPr>
        <p:spPr>
          <a:xfrm>
            <a:off x="203114" y="9389941"/>
            <a:ext cx="216000" cy="112151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1</a:t>
            </a:r>
            <a:endParaRPr lang="fr-GP" sz="1200" dirty="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518F2CC-1DD7-1543-9ED4-CB1570E011F9}"/>
              </a:ext>
            </a:extLst>
          </p:cNvPr>
          <p:cNvCxnSpPr>
            <a:cxnSpLocks/>
          </p:cNvCxnSpPr>
          <p:nvPr/>
        </p:nvCxnSpPr>
        <p:spPr>
          <a:xfrm>
            <a:off x="577377" y="786102"/>
            <a:ext cx="6532072" cy="0"/>
          </a:xfrm>
          <a:prstGeom prst="line">
            <a:avLst/>
          </a:prstGeom>
          <a:ln w="60325">
            <a:solidFill>
              <a:srgbClr val="D2EE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A2EE965E-9136-7D68-7227-7DB25AA229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333401"/>
              </p:ext>
            </p:extLst>
          </p:nvPr>
        </p:nvGraphicFramePr>
        <p:xfrm>
          <a:off x="627231" y="1927079"/>
          <a:ext cx="6497054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PRATIQUES ARTISTIQUES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Arts plastiques</a:t>
                      </a:r>
                    </a:p>
                    <a:p>
                      <a:pPr algn="ctr"/>
                      <a:endParaRPr lang="fr-FR" sz="600" b="1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Projet n°2 autour des illusions d’optique (à TERMINER !)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règle, crayon à papier, feutres, feuilles de dessin blanc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3" name="Rectangle : avec coins arrondis en haut 2">
            <a:extLst>
              <a:ext uri="{FF2B5EF4-FFF2-40B4-BE49-F238E27FC236}">
                <a16:creationId xmlns:a16="http://schemas.microsoft.com/office/drawing/2014/main" id="{96FD35CF-EC34-B0CA-24C4-1C4226DA63A2}"/>
              </a:ext>
            </a:extLst>
          </p:cNvPr>
          <p:cNvSpPr/>
          <p:nvPr/>
        </p:nvSpPr>
        <p:spPr>
          <a:xfrm>
            <a:off x="622228" y="1697474"/>
            <a:ext cx="102657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D2EEA3"/>
          </a:solidFill>
          <a:ln w="25400">
            <a:solidFill>
              <a:srgbClr val="D2EE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8h–8h45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10F3986-0686-8BC7-BDD1-4E7053606E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056831"/>
              </p:ext>
            </p:extLst>
          </p:nvPr>
        </p:nvGraphicFramePr>
        <p:xfrm>
          <a:off x="628214" y="3254223"/>
          <a:ext cx="6497054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Analyse grammaticale</a:t>
                      </a:r>
                      <a:endParaRPr lang="fr-FR" sz="1200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Consigne</a:t>
                      </a: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: Dans cette phrase, indique la classe grammaticale des mots.</a:t>
                      </a:r>
                    </a:p>
                    <a:p>
                      <a:r>
                        <a:rPr lang="fr-FR" sz="1100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 sœur Chloé aime regarder la télévision tard le soir.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Tableau et étiquettes classes grammaticales</a:t>
                      </a:r>
                    </a:p>
                  </a:txBody>
                  <a:tcPr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47AF395A-F517-9552-4A42-B04B7EB52F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547459"/>
              </p:ext>
            </p:extLst>
          </p:nvPr>
        </p:nvGraphicFramePr>
        <p:xfrm>
          <a:off x="627230" y="5025678"/>
          <a:ext cx="649706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8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2492062640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3443029530"/>
                    </a:ext>
                  </a:extLst>
                </a:gridCol>
                <a:gridCol w="1653605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CEINTURES DE COMPÉTENCES – ÉTUDE DE LA LANGUE</a:t>
                      </a:r>
                    </a:p>
                  </a:txBody>
                  <a:tcPr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Fiches d’entrainement, tests et outils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fr-FR" sz="1100" b="0" i="0" u="none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1</a:t>
                      </a:r>
                    </a:p>
                    <a:p>
                      <a:pPr algn="ctr"/>
                      <a:r>
                        <a:rPr lang="fr-FR" sz="1100" b="0" i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Grammaire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2</a:t>
                      </a:r>
                    </a:p>
                    <a:p>
                      <a:pPr algn="ctr"/>
                      <a:r>
                        <a:rPr lang="fr-FR" sz="1100" b="0" i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Orthographe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3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Conjugaison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fr-FR" sz="1100" b="0" i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47614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82ACCF17-9C3D-9C14-63EC-2BA78F062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570598"/>
              </p:ext>
            </p:extLst>
          </p:nvPr>
        </p:nvGraphicFramePr>
        <p:xfrm>
          <a:off x="627226" y="6309486"/>
          <a:ext cx="6497061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Dictée</a:t>
                      </a:r>
                    </a:p>
                    <a:p>
                      <a:pPr algn="ctr"/>
                      <a:endParaRPr lang="fr-FR" sz="600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Comme le soleil est revenu, les restaurateurs ont ressorti les tables et les chaises sur les terrasses.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Cahier du jour</a:t>
                      </a:r>
                    </a:p>
                  </a:txBody>
                  <a:tcPr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10" name="Rectangle : avec coins arrondis en haut 9">
            <a:extLst>
              <a:ext uri="{FF2B5EF4-FFF2-40B4-BE49-F238E27FC236}">
                <a16:creationId xmlns:a16="http://schemas.microsoft.com/office/drawing/2014/main" id="{6988657B-2B75-B3AC-BC3D-F388831060BB}"/>
              </a:ext>
            </a:extLst>
          </p:cNvPr>
          <p:cNvSpPr/>
          <p:nvPr/>
        </p:nvSpPr>
        <p:spPr>
          <a:xfrm>
            <a:off x="622227" y="2999526"/>
            <a:ext cx="1027553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D2EEA3"/>
          </a:solidFill>
          <a:ln w="25400">
            <a:solidFill>
              <a:srgbClr val="D2EE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8h45–9h05</a:t>
            </a:r>
          </a:p>
        </p:txBody>
      </p:sp>
      <p:sp>
        <p:nvSpPr>
          <p:cNvPr id="13" name="Rectangle : avec coins arrondis en haut 12">
            <a:extLst>
              <a:ext uri="{FF2B5EF4-FFF2-40B4-BE49-F238E27FC236}">
                <a16:creationId xmlns:a16="http://schemas.microsoft.com/office/drawing/2014/main" id="{50698641-B45E-21AC-152D-4033E9298315}"/>
              </a:ext>
            </a:extLst>
          </p:cNvPr>
          <p:cNvSpPr/>
          <p:nvPr/>
        </p:nvSpPr>
        <p:spPr>
          <a:xfrm>
            <a:off x="622226" y="4787337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D2EEA3"/>
          </a:solidFill>
          <a:ln w="25400">
            <a:solidFill>
              <a:srgbClr val="D2EE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9h15–9h35</a:t>
            </a:r>
          </a:p>
        </p:txBody>
      </p:sp>
      <p:sp>
        <p:nvSpPr>
          <p:cNvPr id="15" name="Rectangle : avec coins arrondis en haut 14">
            <a:extLst>
              <a:ext uri="{FF2B5EF4-FFF2-40B4-BE49-F238E27FC236}">
                <a16:creationId xmlns:a16="http://schemas.microsoft.com/office/drawing/2014/main" id="{9CF009D9-0B0C-93C3-CE23-542948EACA30}"/>
              </a:ext>
            </a:extLst>
          </p:cNvPr>
          <p:cNvSpPr/>
          <p:nvPr/>
        </p:nvSpPr>
        <p:spPr>
          <a:xfrm>
            <a:off x="622224" y="6079881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D2EEA3"/>
          </a:solidFill>
          <a:ln w="25400">
            <a:solidFill>
              <a:srgbClr val="D2EE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9h35–9h55</a:t>
            </a:r>
          </a:p>
        </p:txBody>
      </p:sp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6961B919-D2A1-236B-31D7-450352BE68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051196"/>
              </p:ext>
            </p:extLst>
          </p:nvPr>
        </p:nvGraphicFramePr>
        <p:xfrm>
          <a:off x="627224" y="7790783"/>
          <a:ext cx="6497061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MATHÉMATIQUES – CALCUL MENTAL</a:t>
                      </a:r>
                    </a:p>
                    <a:p>
                      <a:pPr algn="ctr"/>
                      <a:r>
                        <a:rPr lang="fr-F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Identifier le chiffre des dixièmes/centièmes dans un nombre décimal</a:t>
                      </a:r>
                    </a:p>
                    <a:p>
                      <a:pPr algn="ctr"/>
                      <a:endParaRPr lang="fr-FR" sz="6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Quel est le chiffre des dixièmes dans…</a:t>
                      </a:r>
                    </a:p>
                    <a:p>
                      <a:pPr algn="ctr"/>
                      <a:r>
                        <a:rPr lang="fr-FR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2,43 – 12,8 – 4,04 – 58,17 – 324,798 – 3,02 – 78,21 – 1 023,45 – 0,23 – 3,674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Ardoise 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81C6C2BD-B7AC-5F59-7EC3-19AEF2890B1A}"/>
              </a:ext>
            </a:extLst>
          </p:cNvPr>
          <p:cNvSpPr/>
          <p:nvPr/>
        </p:nvSpPr>
        <p:spPr>
          <a:xfrm>
            <a:off x="622222" y="4477907"/>
            <a:ext cx="650206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RÉCRÉATION</a:t>
            </a:r>
          </a:p>
        </p:txBody>
      </p:sp>
      <p:sp>
        <p:nvSpPr>
          <p:cNvPr id="18" name="Rectangle : avec coins arrondis en haut 17">
            <a:extLst>
              <a:ext uri="{FF2B5EF4-FFF2-40B4-BE49-F238E27FC236}">
                <a16:creationId xmlns:a16="http://schemas.microsoft.com/office/drawing/2014/main" id="{89D0D954-8CE7-A2CD-2371-F309B3B83C1E}"/>
              </a:ext>
            </a:extLst>
          </p:cNvPr>
          <p:cNvSpPr/>
          <p:nvPr/>
        </p:nvSpPr>
        <p:spPr>
          <a:xfrm>
            <a:off x="622224" y="7550455"/>
            <a:ext cx="1026578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D2EEA3"/>
          </a:solidFill>
          <a:ln w="25400">
            <a:solidFill>
              <a:srgbClr val="D2EE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9h55–10h10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A7D091-0DCD-79AC-BCF9-F8E1364F7A04}"/>
              </a:ext>
            </a:extLst>
          </p:cNvPr>
          <p:cNvSpPr/>
          <p:nvPr/>
        </p:nvSpPr>
        <p:spPr>
          <a:xfrm>
            <a:off x="622222" y="10298162"/>
            <a:ext cx="6502064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RÉCRÉATION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5C4D5915-1FB6-7BE5-84B9-9342FA265E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475135"/>
              </p:ext>
            </p:extLst>
          </p:nvPr>
        </p:nvGraphicFramePr>
        <p:xfrm>
          <a:off x="622228" y="9255803"/>
          <a:ext cx="6502058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5851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6207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- ÉCRITURE</a:t>
                      </a:r>
                    </a:p>
                    <a:p>
                      <a:pPr algn="ctr"/>
                      <a:r>
                        <a:rPr lang="fr-F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rendez-vous des stylos</a:t>
                      </a:r>
                    </a:p>
                    <a:p>
                      <a:pPr algn="ctr"/>
                      <a:endParaRPr lang="fr-FR" sz="600" b="1" i="0" u="none" strike="noStrike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Cartes avec contraintes à piocher</a:t>
                      </a:r>
                      <a:endParaRPr lang="fr-FR" sz="1100" b="0" i="0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cahier du jour</a:t>
                      </a:r>
                      <a:endParaRPr lang="fr-FR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21" name="Rectangle : avec coins arrondis en haut 20">
            <a:extLst>
              <a:ext uri="{FF2B5EF4-FFF2-40B4-BE49-F238E27FC236}">
                <a16:creationId xmlns:a16="http://schemas.microsoft.com/office/drawing/2014/main" id="{E0BF177B-8689-6609-B4D5-B578A228E46D}"/>
              </a:ext>
            </a:extLst>
          </p:cNvPr>
          <p:cNvSpPr/>
          <p:nvPr/>
        </p:nvSpPr>
        <p:spPr>
          <a:xfrm>
            <a:off x="622222" y="9015475"/>
            <a:ext cx="1026579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D2EEA3"/>
          </a:solidFill>
          <a:ln w="25400">
            <a:solidFill>
              <a:srgbClr val="D2EE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10h10-10h20</a:t>
            </a:r>
          </a:p>
        </p:txBody>
      </p:sp>
      <p:graphicFrame>
        <p:nvGraphicFramePr>
          <p:cNvPr id="22" name="Tableau 21">
            <a:extLst>
              <a:ext uri="{FF2B5EF4-FFF2-40B4-BE49-F238E27FC236}">
                <a16:creationId xmlns:a16="http://schemas.microsoft.com/office/drawing/2014/main" id="{39A75909-5F92-A55A-9818-0FCD7BDABC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443565"/>
              </p:ext>
            </p:extLst>
          </p:nvPr>
        </p:nvGraphicFramePr>
        <p:xfrm>
          <a:off x="601291" y="795693"/>
          <a:ext cx="6522994" cy="80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5664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267330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D2EEA3"/>
                          </a:solidFill>
                          <a:latin typeface="+mn-lt"/>
                        </a:rPr>
                        <a:t>Matériel spécifique / photocopies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D2EEA3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D2EEA3"/>
                          </a:solidFill>
                          <a:latin typeface="+mj-lt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D2EEA3"/>
                          </a:solidFill>
                          <a:latin typeface="+mj-lt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D2EEA3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D2EEA3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04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17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6CE2BF-8A09-0C46-94D1-9087DC570978}"/>
              </a:ext>
            </a:extLst>
          </p:cNvPr>
          <p:cNvSpPr/>
          <p:nvPr/>
        </p:nvSpPr>
        <p:spPr>
          <a:xfrm>
            <a:off x="7163675" y="-1"/>
            <a:ext cx="396000" cy="10691813"/>
          </a:xfrm>
          <a:prstGeom prst="rect">
            <a:avLst/>
          </a:prstGeom>
          <a:solidFill>
            <a:srgbClr val="FFCB95"/>
          </a:solidFill>
          <a:ln>
            <a:solidFill>
              <a:srgbClr val="FFC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281862E0-B292-CF46-A721-7C46D9646D81}"/>
              </a:ext>
            </a:extLst>
          </p:cNvPr>
          <p:cNvSpPr/>
          <p:nvPr/>
        </p:nvSpPr>
        <p:spPr>
          <a:xfrm>
            <a:off x="7209905" y="9389942"/>
            <a:ext cx="216000" cy="11215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GP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5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266E7E5-2E21-F8CC-D81E-B29C17206706}"/>
              </a:ext>
            </a:extLst>
          </p:cNvPr>
          <p:cNvGraphicFramePr>
            <a:graphicFrameLocks noGrp="1"/>
          </p:cNvGraphicFramePr>
          <p:nvPr/>
        </p:nvGraphicFramePr>
        <p:xfrm>
          <a:off x="502539" y="551675"/>
          <a:ext cx="6497054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homophones grammaticaux (2)</a:t>
                      </a:r>
                    </a:p>
                    <a:p>
                      <a:pPr algn="ctr"/>
                      <a:endParaRPr lang="fr-FR" sz="600" b="1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Évaluation sommative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Évaluation</a:t>
                      </a:r>
                    </a:p>
                  </a:txBody>
                  <a:tcPr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3" name="Rectangle : avec coins arrondis en haut 2">
            <a:extLst>
              <a:ext uri="{FF2B5EF4-FFF2-40B4-BE49-F238E27FC236}">
                <a16:creationId xmlns:a16="http://schemas.microsoft.com/office/drawing/2014/main" id="{098619B7-AF71-2342-E2C4-B46E30F66E98}"/>
              </a:ext>
            </a:extLst>
          </p:cNvPr>
          <p:cNvSpPr/>
          <p:nvPr/>
        </p:nvSpPr>
        <p:spPr>
          <a:xfrm>
            <a:off x="497536" y="322070"/>
            <a:ext cx="102657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CB95"/>
          </a:solidFill>
          <a:ln w="25400">
            <a:solidFill>
              <a:srgbClr val="FFC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10h30-10h50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9F5143C9-7A6F-EC13-FF69-D73AD9BDBD5A}"/>
              </a:ext>
            </a:extLst>
          </p:cNvPr>
          <p:cNvGraphicFramePr>
            <a:graphicFrameLocks noGrp="1"/>
          </p:cNvGraphicFramePr>
          <p:nvPr/>
        </p:nvGraphicFramePr>
        <p:xfrm>
          <a:off x="503522" y="1878819"/>
          <a:ext cx="6497054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MATHÉMATIQUES – NUMÉRATION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nombres décimaux</a:t>
                      </a:r>
                    </a:p>
                    <a:p>
                      <a:pPr algn="ctr"/>
                      <a:endParaRPr lang="fr-FR" sz="600" b="1" u="sng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Objectif </a:t>
                      </a:r>
                      <a:r>
                        <a:rPr lang="fr-FR" sz="110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Lire, écrire des nombres décimaux</a:t>
                      </a:r>
                    </a:p>
                    <a:p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Dictée de nombres décimaux sur ardoise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Dictée de nombres sur tableau de numération du type : 24 unités 45 centièmes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Ardoise</a:t>
                      </a:r>
                      <a:endParaRPr lang="fr-FR" sz="1100" b="0" i="1" u="non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71E0CBDB-D4FD-BFC0-6E54-024FEC372D84}"/>
              </a:ext>
            </a:extLst>
          </p:cNvPr>
          <p:cNvGraphicFramePr>
            <a:graphicFrameLocks noGrp="1"/>
          </p:cNvGraphicFramePr>
          <p:nvPr/>
        </p:nvGraphicFramePr>
        <p:xfrm>
          <a:off x="502534" y="3839898"/>
          <a:ext cx="649706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LECTURE ET COMPRÉHENSION DE L’ÉCRIT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Silence, on lit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bibliothèque de classe</a:t>
                      </a:r>
                    </a:p>
                  </a:txBody>
                  <a:tcPr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9" name="Rectangle : avec coins arrondis en haut 8">
            <a:extLst>
              <a:ext uri="{FF2B5EF4-FFF2-40B4-BE49-F238E27FC236}">
                <a16:creationId xmlns:a16="http://schemas.microsoft.com/office/drawing/2014/main" id="{21D55D96-138B-2E94-6CF1-11B5405957FF}"/>
              </a:ext>
            </a:extLst>
          </p:cNvPr>
          <p:cNvSpPr/>
          <p:nvPr/>
        </p:nvSpPr>
        <p:spPr>
          <a:xfrm>
            <a:off x="497535" y="1624122"/>
            <a:ext cx="1027553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CB95"/>
          </a:solidFill>
          <a:ln w="25400">
            <a:solidFill>
              <a:srgbClr val="FFC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10h50-11h30</a:t>
            </a:r>
          </a:p>
        </p:txBody>
      </p:sp>
      <p:sp>
        <p:nvSpPr>
          <p:cNvPr id="13" name="Rectangle : avec coins arrondis en haut 12">
            <a:extLst>
              <a:ext uri="{FF2B5EF4-FFF2-40B4-BE49-F238E27FC236}">
                <a16:creationId xmlns:a16="http://schemas.microsoft.com/office/drawing/2014/main" id="{CE274F5E-787C-95A6-0BF9-2E4A693C7BF6}"/>
              </a:ext>
            </a:extLst>
          </p:cNvPr>
          <p:cNvSpPr/>
          <p:nvPr/>
        </p:nvSpPr>
        <p:spPr>
          <a:xfrm>
            <a:off x="497532" y="3610293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CB95"/>
          </a:solidFill>
          <a:ln w="25400">
            <a:solidFill>
              <a:srgbClr val="FFC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13h20-13h40</a:t>
            </a:r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F380A4A5-47AF-FE61-951D-1BFCA48956E3}"/>
              </a:ext>
            </a:extLst>
          </p:cNvPr>
          <p:cNvGraphicFramePr>
            <a:graphicFrameLocks noGrp="1"/>
          </p:cNvGraphicFramePr>
          <p:nvPr/>
        </p:nvGraphicFramePr>
        <p:xfrm>
          <a:off x="502532" y="6207458"/>
          <a:ext cx="6497061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- GRAMMAIRE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COD et COI</a:t>
                      </a:r>
                    </a:p>
                    <a:p>
                      <a:pPr algn="ctr"/>
                      <a:endParaRPr lang="fr-FR" sz="600" b="0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Objectif</a:t>
                      </a: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: Identifier des COD et COI</a:t>
                      </a: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Évaluation formative</a:t>
                      </a: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Exercice 3 : Transformer un adjectif en complément du nom et vice versa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Exercices polycopiés 1,2, 3 parcours EDL + cahier du jour page 56</a:t>
                      </a:r>
                    </a:p>
                  </a:txBody>
                  <a:tcPr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D826C343-1320-BD82-242D-E7C6E72EAF45}"/>
              </a:ext>
            </a:extLst>
          </p:cNvPr>
          <p:cNvSpPr/>
          <p:nvPr/>
        </p:nvSpPr>
        <p:spPr>
          <a:xfrm>
            <a:off x="497530" y="3288480"/>
            <a:ext cx="650206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+mj-lt"/>
              </a:rPr>
              <a:t>PAUSE MÉRIDIENNE</a:t>
            </a:r>
          </a:p>
        </p:txBody>
      </p:sp>
      <p:sp>
        <p:nvSpPr>
          <p:cNvPr id="16" name="Rectangle : avec coins arrondis en haut 15">
            <a:extLst>
              <a:ext uri="{FF2B5EF4-FFF2-40B4-BE49-F238E27FC236}">
                <a16:creationId xmlns:a16="http://schemas.microsoft.com/office/drawing/2014/main" id="{0C1CD6E4-0976-B34B-6658-91813FE62736}"/>
              </a:ext>
            </a:extLst>
          </p:cNvPr>
          <p:cNvSpPr/>
          <p:nvPr/>
        </p:nvSpPr>
        <p:spPr>
          <a:xfrm>
            <a:off x="497532" y="5967130"/>
            <a:ext cx="1026578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CB95"/>
          </a:solidFill>
          <a:ln w="25400">
            <a:solidFill>
              <a:srgbClr val="FFC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14h-14h40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2B34C8B-C254-0F58-EDB5-104EF1D1D96B}"/>
              </a:ext>
            </a:extLst>
          </p:cNvPr>
          <p:cNvSpPr/>
          <p:nvPr/>
        </p:nvSpPr>
        <p:spPr>
          <a:xfrm>
            <a:off x="500030" y="7611867"/>
            <a:ext cx="6502064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+mj-lt"/>
              </a:rPr>
              <a:t>RÉCRÉATION + JEU DES BUZZERS</a:t>
            </a:r>
          </a:p>
        </p:txBody>
      </p:sp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20ADAF11-D42B-CBB9-5020-6B3271733141}"/>
              </a:ext>
            </a:extLst>
          </p:cNvPr>
          <p:cNvGraphicFramePr>
            <a:graphicFrameLocks noGrp="1"/>
          </p:cNvGraphicFramePr>
          <p:nvPr/>
        </p:nvGraphicFramePr>
        <p:xfrm>
          <a:off x="492526" y="8147991"/>
          <a:ext cx="6502058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5851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6207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ÉDUCATION PHYSIQUE ET SPORTIVE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 course d’orientation</a:t>
                      </a:r>
                    </a:p>
                    <a:p>
                      <a:pPr algn="ctr"/>
                      <a:endParaRPr lang="fr-FR" sz="600" b="1" u="none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Séance 3 </a:t>
                      </a: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Si situer / « La chasse aux erreurs »</a:t>
                      </a: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Proposer un plan à chaque groupe sur lequel figurent des œufs de couleur à trouver. Une vingtaine d’œufs sont disséminés dans la cour de récréation. Il faut relever les erreurs d’emplacement des œufs par rapport aux indications du plan.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- 4 groupes de 3 élèves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</a:t>
                      </a:r>
                      <a:r>
                        <a:rPr lang="fr-FR" sz="1100" b="0" i="0" u="none" dirty="0" err="1">
                          <a:solidFill>
                            <a:schemeClr val="tx1"/>
                          </a:solidFill>
                          <a:latin typeface="+mj-lt"/>
                        </a:rPr>
                        <a:t>oeufs</a:t>
                      </a: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 en plastique de couleur avec des lettres inscrites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plans pour les élèves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Corrections pour l’E.</a:t>
                      </a:r>
                    </a:p>
                  </a:txBody>
                  <a:tcPr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19" name="Rectangle : avec coins arrondis en haut 18">
            <a:extLst>
              <a:ext uri="{FF2B5EF4-FFF2-40B4-BE49-F238E27FC236}">
                <a16:creationId xmlns:a16="http://schemas.microsoft.com/office/drawing/2014/main" id="{CF70E930-D97F-B34D-17A4-B1FAFED5B9AE}"/>
              </a:ext>
            </a:extLst>
          </p:cNvPr>
          <p:cNvSpPr/>
          <p:nvPr/>
        </p:nvSpPr>
        <p:spPr>
          <a:xfrm>
            <a:off x="497530" y="7918386"/>
            <a:ext cx="1026579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CB95"/>
          </a:solidFill>
          <a:ln w="25400">
            <a:solidFill>
              <a:srgbClr val="FFC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15h-15h55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5EDFAD14-C57E-386B-6A04-950F5A968DB7}"/>
              </a:ext>
            </a:extLst>
          </p:cNvPr>
          <p:cNvGraphicFramePr>
            <a:graphicFrameLocks noGrp="1"/>
          </p:cNvGraphicFramePr>
          <p:nvPr/>
        </p:nvGraphicFramePr>
        <p:xfrm>
          <a:off x="497530" y="4905493"/>
          <a:ext cx="649706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8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2492062640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3443029530"/>
                    </a:ext>
                  </a:extLst>
                </a:gridCol>
                <a:gridCol w="1653605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CEINTURES DE COMPÉTENCES – MATHÉMATIQUES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Fiches d’entrainement, tests et outils</a:t>
                      </a:r>
                    </a:p>
                  </a:txBody>
                  <a:tcPr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1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Numération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2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Calcul posé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3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Tables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fr-FR" sz="1100" b="0" i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47614"/>
                  </a:ext>
                </a:extLst>
              </a:tr>
            </a:tbl>
          </a:graphicData>
        </a:graphic>
      </p:graphicFrame>
      <p:sp>
        <p:nvSpPr>
          <p:cNvPr id="21" name="Rectangle : avec coins arrondis en haut 20">
            <a:extLst>
              <a:ext uri="{FF2B5EF4-FFF2-40B4-BE49-F238E27FC236}">
                <a16:creationId xmlns:a16="http://schemas.microsoft.com/office/drawing/2014/main" id="{94A4E558-D32A-AAD0-3343-336847459CE9}"/>
              </a:ext>
            </a:extLst>
          </p:cNvPr>
          <p:cNvSpPr/>
          <p:nvPr/>
        </p:nvSpPr>
        <p:spPr>
          <a:xfrm>
            <a:off x="492526" y="4667152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CB95"/>
          </a:solidFill>
          <a:ln w="25400">
            <a:solidFill>
              <a:srgbClr val="FFC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13h40-14h</a:t>
            </a:r>
          </a:p>
        </p:txBody>
      </p:sp>
      <p:graphicFrame>
        <p:nvGraphicFramePr>
          <p:cNvPr id="22" name="Tableau 21">
            <a:extLst>
              <a:ext uri="{FF2B5EF4-FFF2-40B4-BE49-F238E27FC236}">
                <a16:creationId xmlns:a16="http://schemas.microsoft.com/office/drawing/2014/main" id="{C03AFADB-0AF0-871B-0FF1-A7149D73E20B}"/>
              </a:ext>
            </a:extLst>
          </p:cNvPr>
          <p:cNvGraphicFramePr>
            <a:graphicFrameLocks noGrp="1"/>
          </p:cNvGraphicFramePr>
          <p:nvPr/>
        </p:nvGraphicFramePr>
        <p:xfrm>
          <a:off x="492517" y="9718976"/>
          <a:ext cx="6502068" cy="80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5220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256848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FFCB95"/>
                          </a:solidFill>
                          <a:latin typeface="+mn-lt"/>
                        </a:rPr>
                        <a:t>Bilan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55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301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6CE2BF-8A09-0C46-94D1-9087DC570978}"/>
              </a:ext>
            </a:extLst>
          </p:cNvPr>
          <p:cNvSpPr/>
          <p:nvPr/>
        </p:nvSpPr>
        <p:spPr>
          <a:xfrm>
            <a:off x="7163675" y="-1"/>
            <a:ext cx="396000" cy="10691813"/>
          </a:xfrm>
          <a:prstGeom prst="rect">
            <a:avLst/>
          </a:prstGeom>
          <a:solidFill>
            <a:srgbClr val="D2EEA3"/>
          </a:solidFill>
          <a:ln>
            <a:solidFill>
              <a:srgbClr val="D2EE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 dirty="0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281862E0-B292-CF46-A721-7C46D9646D81}"/>
              </a:ext>
            </a:extLst>
          </p:cNvPr>
          <p:cNvSpPr/>
          <p:nvPr/>
        </p:nvSpPr>
        <p:spPr>
          <a:xfrm>
            <a:off x="7209905" y="9389942"/>
            <a:ext cx="216000" cy="11215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GP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1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266E7E5-2E21-F8CC-D81E-B29C172067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563810"/>
              </p:ext>
            </p:extLst>
          </p:nvPr>
        </p:nvGraphicFramePr>
        <p:xfrm>
          <a:off x="502539" y="551675"/>
          <a:ext cx="6497054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homophones grammaticaux (2)</a:t>
                      </a:r>
                    </a:p>
                    <a:p>
                      <a:pPr algn="ctr"/>
                      <a:endParaRPr lang="fr-FR" sz="600" b="1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Évaluation sommative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Évaluation</a:t>
                      </a:r>
                    </a:p>
                  </a:txBody>
                  <a:tcPr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3" name="Rectangle : avec coins arrondis en haut 2">
            <a:extLst>
              <a:ext uri="{FF2B5EF4-FFF2-40B4-BE49-F238E27FC236}">
                <a16:creationId xmlns:a16="http://schemas.microsoft.com/office/drawing/2014/main" id="{098619B7-AF71-2342-E2C4-B46E30F66E98}"/>
              </a:ext>
            </a:extLst>
          </p:cNvPr>
          <p:cNvSpPr/>
          <p:nvPr/>
        </p:nvSpPr>
        <p:spPr>
          <a:xfrm>
            <a:off x="497536" y="322070"/>
            <a:ext cx="102657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D2EEA3"/>
          </a:solidFill>
          <a:ln w="25400">
            <a:solidFill>
              <a:srgbClr val="D2EE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10h30-10h50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9F5143C9-7A6F-EC13-FF69-D73AD9BDBD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062671"/>
              </p:ext>
            </p:extLst>
          </p:nvPr>
        </p:nvGraphicFramePr>
        <p:xfrm>
          <a:off x="503522" y="1878819"/>
          <a:ext cx="6497054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MATHÉMATIQUES – NUMÉRATION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nombres décimaux</a:t>
                      </a:r>
                    </a:p>
                    <a:p>
                      <a:pPr algn="ctr"/>
                      <a:endParaRPr lang="fr-FR" sz="600" b="1" u="sng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Objectif </a:t>
                      </a:r>
                      <a:r>
                        <a:rPr lang="fr-FR" sz="110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Lire, écrire des nombres décimaux</a:t>
                      </a:r>
                    </a:p>
                    <a:p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Dictée de nombres décimaux sur ardoise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Dictée de nombres sur tableau de numération du type : 24 unités 45 centièmes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Ardoise</a:t>
                      </a:r>
                      <a:endParaRPr lang="fr-FR" sz="1100" b="0" i="1" u="non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71E0CBDB-D4FD-BFC0-6E54-024FEC372D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256076"/>
              </p:ext>
            </p:extLst>
          </p:nvPr>
        </p:nvGraphicFramePr>
        <p:xfrm>
          <a:off x="502534" y="3839898"/>
          <a:ext cx="649706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LECTURE ET COMPRÉHENSION DE L’ÉCRIT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Silence, on lit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bibliothèque de classe</a:t>
                      </a:r>
                    </a:p>
                  </a:txBody>
                  <a:tcPr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9" name="Rectangle : avec coins arrondis en haut 8">
            <a:extLst>
              <a:ext uri="{FF2B5EF4-FFF2-40B4-BE49-F238E27FC236}">
                <a16:creationId xmlns:a16="http://schemas.microsoft.com/office/drawing/2014/main" id="{21D55D96-138B-2E94-6CF1-11B5405957FF}"/>
              </a:ext>
            </a:extLst>
          </p:cNvPr>
          <p:cNvSpPr/>
          <p:nvPr/>
        </p:nvSpPr>
        <p:spPr>
          <a:xfrm>
            <a:off x="497535" y="1624122"/>
            <a:ext cx="1027553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D2EEA3"/>
          </a:solidFill>
          <a:ln w="25400">
            <a:solidFill>
              <a:srgbClr val="D2EE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10h50-11h30</a:t>
            </a:r>
          </a:p>
        </p:txBody>
      </p:sp>
      <p:sp>
        <p:nvSpPr>
          <p:cNvPr id="13" name="Rectangle : avec coins arrondis en haut 12">
            <a:extLst>
              <a:ext uri="{FF2B5EF4-FFF2-40B4-BE49-F238E27FC236}">
                <a16:creationId xmlns:a16="http://schemas.microsoft.com/office/drawing/2014/main" id="{CE274F5E-787C-95A6-0BF9-2E4A693C7BF6}"/>
              </a:ext>
            </a:extLst>
          </p:cNvPr>
          <p:cNvSpPr/>
          <p:nvPr/>
        </p:nvSpPr>
        <p:spPr>
          <a:xfrm>
            <a:off x="497532" y="3610293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D2EEA3"/>
          </a:solidFill>
          <a:ln w="25400">
            <a:solidFill>
              <a:srgbClr val="D2EE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13h20-13h40</a:t>
            </a:r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F380A4A5-47AF-FE61-951D-1BFCA48956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940047"/>
              </p:ext>
            </p:extLst>
          </p:nvPr>
        </p:nvGraphicFramePr>
        <p:xfrm>
          <a:off x="502532" y="6207458"/>
          <a:ext cx="6497061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- GRAMMAIRE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COD et COI</a:t>
                      </a:r>
                    </a:p>
                    <a:p>
                      <a:pPr algn="ctr"/>
                      <a:endParaRPr lang="fr-FR" sz="600" b="0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Objectif</a:t>
                      </a: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: Identifier des COD et COI</a:t>
                      </a: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Évaluation formative</a:t>
                      </a: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Exercice 3 : Transformer un adjectif en complément du nom et vice versa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Exercices polycopiés 1,2, 3 parcours EDL + cahier du jour page 56</a:t>
                      </a:r>
                    </a:p>
                  </a:txBody>
                  <a:tcPr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D826C343-1320-BD82-242D-E7C6E72EAF45}"/>
              </a:ext>
            </a:extLst>
          </p:cNvPr>
          <p:cNvSpPr/>
          <p:nvPr/>
        </p:nvSpPr>
        <p:spPr>
          <a:xfrm>
            <a:off x="497530" y="3288480"/>
            <a:ext cx="650206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+mj-lt"/>
              </a:rPr>
              <a:t>PAUSE MÉRIDIENNE</a:t>
            </a:r>
          </a:p>
        </p:txBody>
      </p:sp>
      <p:sp>
        <p:nvSpPr>
          <p:cNvPr id="16" name="Rectangle : avec coins arrondis en haut 15">
            <a:extLst>
              <a:ext uri="{FF2B5EF4-FFF2-40B4-BE49-F238E27FC236}">
                <a16:creationId xmlns:a16="http://schemas.microsoft.com/office/drawing/2014/main" id="{0C1CD6E4-0976-B34B-6658-91813FE62736}"/>
              </a:ext>
            </a:extLst>
          </p:cNvPr>
          <p:cNvSpPr/>
          <p:nvPr/>
        </p:nvSpPr>
        <p:spPr>
          <a:xfrm>
            <a:off x="497532" y="5967130"/>
            <a:ext cx="1026578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D2EEA3"/>
          </a:solidFill>
          <a:ln w="25400">
            <a:solidFill>
              <a:srgbClr val="D2EE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14h-14h40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2B34C8B-C254-0F58-EDB5-104EF1D1D96B}"/>
              </a:ext>
            </a:extLst>
          </p:cNvPr>
          <p:cNvSpPr/>
          <p:nvPr/>
        </p:nvSpPr>
        <p:spPr>
          <a:xfrm>
            <a:off x="500030" y="7611867"/>
            <a:ext cx="6502064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+mj-lt"/>
              </a:rPr>
              <a:t>RÉCRÉATION + JEU DES BUZZERS</a:t>
            </a:r>
          </a:p>
        </p:txBody>
      </p:sp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20ADAF11-D42B-CBB9-5020-6B3271733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249938"/>
              </p:ext>
            </p:extLst>
          </p:nvPr>
        </p:nvGraphicFramePr>
        <p:xfrm>
          <a:off x="492526" y="8147991"/>
          <a:ext cx="6502058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5851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6207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ÉDUCATION PHYSIQUE ET SPORTIVE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 course d’orientation</a:t>
                      </a:r>
                    </a:p>
                    <a:p>
                      <a:pPr algn="ctr"/>
                      <a:endParaRPr lang="fr-FR" sz="600" b="1" u="none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Séance 3 </a:t>
                      </a: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Si situer / « La chasse aux erreurs »</a:t>
                      </a: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Proposer un plan à chaque groupe sur lequel figurent des œufs de couleur à trouver. Une vingtaine d’œufs sont disséminés dans la cour de récréation. Il faut relever les erreurs d’emplacement des œufs par rapport aux indications du plan.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- 4 groupes de 3 élèves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</a:t>
                      </a:r>
                      <a:r>
                        <a:rPr lang="fr-FR" sz="1100" b="0" i="0" u="none" dirty="0" err="1">
                          <a:solidFill>
                            <a:schemeClr val="tx1"/>
                          </a:solidFill>
                          <a:latin typeface="+mj-lt"/>
                        </a:rPr>
                        <a:t>oeufs</a:t>
                      </a: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 en plastique de couleur avec des lettres inscrites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plans pour les élèves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Corrections pour l’E.</a:t>
                      </a:r>
                    </a:p>
                  </a:txBody>
                  <a:tcPr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19" name="Rectangle : avec coins arrondis en haut 18">
            <a:extLst>
              <a:ext uri="{FF2B5EF4-FFF2-40B4-BE49-F238E27FC236}">
                <a16:creationId xmlns:a16="http://schemas.microsoft.com/office/drawing/2014/main" id="{CF70E930-D97F-B34D-17A4-B1FAFED5B9AE}"/>
              </a:ext>
            </a:extLst>
          </p:cNvPr>
          <p:cNvSpPr/>
          <p:nvPr/>
        </p:nvSpPr>
        <p:spPr>
          <a:xfrm>
            <a:off x="497530" y="7918386"/>
            <a:ext cx="1026579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D2EEA3"/>
          </a:solidFill>
          <a:ln w="25400">
            <a:solidFill>
              <a:srgbClr val="D2EE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15h-15h55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5EDFAD14-C57E-386B-6A04-950F5A968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212268"/>
              </p:ext>
            </p:extLst>
          </p:nvPr>
        </p:nvGraphicFramePr>
        <p:xfrm>
          <a:off x="497530" y="4905493"/>
          <a:ext cx="649706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8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2492062640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3443029530"/>
                    </a:ext>
                  </a:extLst>
                </a:gridCol>
                <a:gridCol w="1653605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CEINTURES DE COMPÉTENCES – MATHÉMATIQUES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Fiches d’entrainement, tests et outils</a:t>
                      </a:r>
                    </a:p>
                  </a:txBody>
                  <a:tcPr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1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Numération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2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Calcul posé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3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Tables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2EE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fr-FR" sz="1100" b="0" i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47614"/>
                  </a:ext>
                </a:extLst>
              </a:tr>
            </a:tbl>
          </a:graphicData>
        </a:graphic>
      </p:graphicFrame>
      <p:sp>
        <p:nvSpPr>
          <p:cNvPr id="21" name="Rectangle : avec coins arrondis en haut 20">
            <a:extLst>
              <a:ext uri="{FF2B5EF4-FFF2-40B4-BE49-F238E27FC236}">
                <a16:creationId xmlns:a16="http://schemas.microsoft.com/office/drawing/2014/main" id="{94A4E558-D32A-AAD0-3343-336847459CE9}"/>
              </a:ext>
            </a:extLst>
          </p:cNvPr>
          <p:cNvSpPr/>
          <p:nvPr/>
        </p:nvSpPr>
        <p:spPr>
          <a:xfrm>
            <a:off x="492526" y="4667152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D2EEA3"/>
          </a:solidFill>
          <a:ln w="25400">
            <a:solidFill>
              <a:srgbClr val="D2EE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13h40-14h</a:t>
            </a:r>
          </a:p>
        </p:txBody>
      </p:sp>
      <p:graphicFrame>
        <p:nvGraphicFramePr>
          <p:cNvPr id="22" name="Tableau 21">
            <a:extLst>
              <a:ext uri="{FF2B5EF4-FFF2-40B4-BE49-F238E27FC236}">
                <a16:creationId xmlns:a16="http://schemas.microsoft.com/office/drawing/2014/main" id="{C03AFADB-0AF0-871B-0FF1-A7149D73E2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101508"/>
              </p:ext>
            </p:extLst>
          </p:nvPr>
        </p:nvGraphicFramePr>
        <p:xfrm>
          <a:off x="492517" y="9718976"/>
          <a:ext cx="6502068" cy="80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5220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256848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D2EEA3"/>
                          </a:solidFill>
                          <a:latin typeface="+mn-lt"/>
                        </a:rPr>
                        <a:t>Bilan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55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720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71DD562-4DAD-3F49-8C5C-4E7B2103545F}"/>
              </a:ext>
            </a:extLst>
          </p:cNvPr>
          <p:cNvSpPr/>
          <p:nvPr/>
        </p:nvSpPr>
        <p:spPr>
          <a:xfrm>
            <a:off x="0" y="0"/>
            <a:ext cx="468000" cy="10691813"/>
          </a:xfrm>
          <a:prstGeom prst="rect">
            <a:avLst/>
          </a:prstGeom>
          <a:solidFill>
            <a:srgbClr val="EAF382"/>
          </a:solidFill>
          <a:ln>
            <a:solidFill>
              <a:srgbClr val="EAF3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319AE3E8-DA34-1F4B-8A87-71EC7D7B0141}"/>
              </a:ext>
            </a:extLst>
          </p:cNvPr>
          <p:cNvSpPr/>
          <p:nvPr/>
        </p:nvSpPr>
        <p:spPr>
          <a:xfrm>
            <a:off x="203114" y="9389941"/>
            <a:ext cx="216000" cy="112151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2</a:t>
            </a:r>
            <a:endParaRPr lang="fr-GP" sz="1200" dirty="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518F2CC-1DD7-1543-9ED4-CB1570E011F9}"/>
              </a:ext>
            </a:extLst>
          </p:cNvPr>
          <p:cNvCxnSpPr>
            <a:cxnSpLocks/>
          </p:cNvCxnSpPr>
          <p:nvPr/>
        </p:nvCxnSpPr>
        <p:spPr>
          <a:xfrm>
            <a:off x="577377" y="786102"/>
            <a:ext cx="6532072" cy="0"/>
          </a:xfrm>
          <a:prstGeom prst="line">
            <a:avLst/>
          </a:prstGeom>
          <a:ln w="60325">
            <a:solidFill>
              <a:srgbClr val="EBF4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64B743D4-F8FB-4F45-8C18-8B47B6691949}"/>
              </a:ext>
            </a:extLst>
          </p:cNvPr>
          <p:cNvSpPr txBox="1"/>
          <p:nvPr/>
        </p:nvSpPr>
        <p:spPr>
          <a:xfrm>
            <a:off x="522690" y="108994"/>
            <a:ext cx="6690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Lundi 4 septembre 2023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A2EE965E-9136-7D68-7227-7DB25AA2297D}"/>
              </a:ext>
            </a:extLst>
          </p:cNvPr>
          <p:cNvGraphicFramePr>
            <a:graphicFrameLocks noGrp="1"/>
          </p:cNvGraphicFramePr>
          <p:nvPr/>
        </p:nvGraphicFramePr>
        <p:xfrm>
          <a:off x="627231" y="1927079"/>
          <a:ext cx="6497054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PRATIQUES ARTISTIQUES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Arts plastiques</a:t>
                      </a:r>
                    </a:p>
                    <a:p>
                      <a:pPr algn="ctr"/>
                      <a:endParaRPr lang="fr-FR" sz="600" b="1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Projet n°2 autour des illusions d’optique (à TERMINER !)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règle, crayon à papier, feutres, feuilles de dessin blanc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3" name="Rectangle : avec coins arrondis en haut 2">
            <a:extLst>
              <a:ext uri="{FF2B5EF4-FFF2-40B4-BE49-F238E27FC236}">
                <a16:creationId xmlns:a16="http://schemas.microsoft.com/office/drawing/2014/main" id="{96FD35CF-EC34-B0CA-24C4-1C4226DA63A2}"/>
              </a:ext>
            </a:extLst>
          </p:cNvPr>
          <p:cNvSpPr/>
          <p:nvPr/>
        </p:nvSpPr>
        <p:spPr>
          <a:xfrm>
            <a:off x="622228" y="1697474"/>
            <a:ext cx="102657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EBF482"/>
          </a:solidFill>
          <a:ln w="25400">
            <a:solidFill>
              <a:srgbClr val="EBF4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8h–8h45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10F3986-0686-8BC7-BDD1-4E7053606E27}"/>
              </a:ext>
            </a:extLst>
          </p:cNvPr>
          <p:cNvGraphicFramePr>
            <a:graphicFrameLocks noGrp="1"/>
          </p:cNvGraphicFramePr>
          <p:nvPr/>
        </p:nvGraphicFramePr>
        <p:xfrm>
          <a:off x="628214" y="3254223"/>
          <a:ext cx="6497054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Analyse grammaticale</a:t>
                      </a:r>
                      <a:endParaRPr lang="fr-FR" sz="1200" u="non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Consigne</a:t>
                      </a:r>
                      <a:r>
                        <a:rPr lang="fr-FR" sz="11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: Dans cette phrase, indique la classe grammaticale des mots.</a:t>
                      </a:r>
                    </a:p>
                    <a:p>
                      <a:r>
                        <a:rPr lang="fr-FR" sz="1100" i="1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 sœur Chloé aime regarder la télévision tard le soir.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Tableau et étiquettes classes grammaticales</a:t>
                      </a:r>
                    </a:p>
                  </a:txBody>
                  <a:tcPr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47AF395A-F517-9552-4A42-B04B7EB52FC6}"/>
              </a:ext>
            </a:extLst>
          </p:cNvPr>
          <p:cNvGraphicFramePr>
            <a:graphicFrameLocks noGrp="1"/>
          </p:cNvGraphicFramePr>
          <p:nvPr/>
        </p:nvGraphicFramePr>
        <p:xfrm>
          <a:off x="627230" y="5025678"/>
          <a:ext cx="649706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8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2492062640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3443029530"/>
                    </a:ext>
                  </a:extLst>
                </a:gridCol>
                <a:gridCol w="1653605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CEINTURES DE COMPÉTENCES – ÉTUDE DE LA LANGUE</a:t>
                      </a:r>
                    </a:p>
                  </a:txBody>
                  <a:tcPr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Fiches d’entrainement, tests et outils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fr-FR" sz="1100" b="0" i="0" u="none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1</a:t>
                      </a:r>
                    </a:p>
                    <a:p>
                      <a:pPr algn="ctr"/>
                      <a:r>
                        <a:rPr lang="fr-FR" sz="1100" b="0" i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Grammaire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2</a:t>
                      </a:r>
                    </a:p>
                    <a:p>
                      <a:pPr algn="ctr"/>
                      <a:r>
                        <a:rPr lang="fr-FR" sz="1100" b="0" i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Orthographe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3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Conjugaison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fr-FR" sz="1100" b="0" i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47614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82ACCF17-9C3D-9C14-63EC-2BA78F0622B7}"/>
              </a:ext>
            </a:extLst>
          </p:cNvPr>
          <p:cNvGraphicFramePr>
            <a:graphicFrameLocks noGrp="1"/>
          </p:cNvGraphicFramePr>
          <p:nvPr/>
        </p:nvGraphicFramePr>
        <p:xfrm>
          <a:off x="627226" y="6309486"/>
          <a:ext cx="6497061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Dictée</a:t>
                      </a:r>
                    </a:p>
                    <a:p>
                      <a:pPr algn="ctr"/>
                      <a:endParaRPr lang="fr-FR" sz="600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Comme le soleil est revenu, les restaurateurs ont ressorti les tables et les chaises sur les terrasses.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Cahier du jour</a:t>
                      </a:r>
                    </a:p>
                  </a:txBody>
                  <a:tcPr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10" name="Rectangle : avec coins arrondis en haut 9">
            <a:extLst>
              <a:ext uri="{FF2B5EF4-FFF2-40B4-BE49-F238E27FC236}">
                <a16:creationId xmlns:a16="http://schemas.microsoft.com/office/drawing/2014/main" id="{6988657B-2B75-B3AC-BC3D-F388831060BB}"/>
              </a:ext>
            </a:extLst>
          </p:cNvPr>
          <p:cNvSpPr/>
          <p:nvPr/>
        </p:nvSpPr>
        <p:spPr>
          <a:xfrm>
            <a:off x="622227" y="2999526"/>
            <a:ext cx="1027553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EBF482"/>
          </a:solidFill>
          <a:ln w="25400">
            <a:solidFill>
              <a:srgbClr val="EBF4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8h45–9h05</a:t>
            </a:r>
          </a:p>
        </p:txBody>
      </p:sp>
      <p:sp>
        <p:nvSpPr>
          <p:cNvPr id="13" name="Rectangle : avec coins arrondis en haut 12">
            <a:extLst>
              <a:ext uri="{FF2B5EF4-FFF2-40B4-BE49-F238E27FC236}">
                <a16:creationId xmlns:a16="http://schemas.microsoft.com/office/drawing/2014/main" id="{50698641-B45E-21AC-152D-4033E9298315}"/>
              </a:ext>
            </a:extLst>
          </p:cNvPr>
          <p:cNvSpPr/>
          <p:nvPr/>
        </p:nvSpPr>
        <p:spPr>
          <a:xfrm>
            <a:off x="622226" y="4787337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EBF482"/>
          </a:solidFill>
          <a:ln w="25400">
            <a:solidFill>
              <a:srgbClr val="EBF4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9h15–9h35</a:t>
            </a:r>
          </a:p>
        </p:txBody>
      </p:sp>
      <p:sp>
        <p:nvSpPr>
          <p:cNvPr id="15" name="Rectangle : avec coins arrondis en haut 14">
            <a:extLst>
              <a:ext uri="{FF2B5EF4-FFF2-40B4-BE49-F238E27FC236}">
                <a16:creationId xmlns:a16="http://schemas.microsoft.com/office/drawing/2014/main" id="{9CF009D9-0B0C-93C3-CE23-542948EACA30}"/>
              </a:ext>
            </a:extLst>
          </p:cNvPr>
          <p:cNvSpPr/>
          <p:nvPr/>
        </p:nvSpPr>
        <p:spPr>
          <a:xfrm>
            <a:off x="622224" y="6079881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EBF482"/>
          </a:solidFill>
          <a:ln w="25400">
            <a:solidFill>
              <a:srgbClr val="EBF4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9h35–9h55</a:t>
            </a:r>
          </a:p>
        </p:txBody>
      </p:sp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6961B919-D2A1-236B-31D7-450352BE6856}"/>
              </a:ext>
            </a:extLst>
          </p:cNvPr>
          <p:cNvGraphicFramePr>
            <a:graphicFrameLocks noGrp="1"/>
          </p:cNvGraphicFramePr>
          <p:nvPr/>
        </p:nvGraphicFramePr>
        <p:xfrm>
          <a:off x="627224" y="7790783"/>
          <a:ext cx="6497061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MATHÉMATIQUES – CALCUL MENTAL</a:t>
                      </a:r>
                    </a:p>
                    <a:p>
                      <a:pPr algn="ctr"/>
                      <a:r>
                        <a:rPr lang="fr-F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Identifier le chiffre des dixièmes/centièmes dans un nombre décimal</a:t>
                      </a:r>
                    </a:p>
                    <a:p>
                      <a:pPr algn="ctr"/>
                      <a:endParaRPr lang="fr-FR" sz="6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Quel est le chiffre des dixièmes dans…</a:t>
                      </a:r>
                    </a:p>
                    <a:p>
                      <a:pPr algn="ctr"/>
                      <a:r>
                        <a:rPr lang="fr-FR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2,43 – 12,8 – 4,04 – 58,17 – 324,798 – 3,02 – 78,21 – 1 023,45 – 0,23 – 3,674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Ardoise 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81C6C2BD-B7AC-5F59-7EC3-19AEF2890B1A}"/>
              </a:ext>
            </a:extLst>
          </p:cNvPr>
          <p:cNvSpPr/>
          <p:nvPr/>
        </p:nvSpPr>
        <p:spPr>
          <a:xfrm>
            <a:off x="622222" y="4477907"/>
            <a:ext cx="650206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RÉCRÉATION</a:t>
            </a:r>
          </a:p>
        </p:txBody>
      </p:sp>
      <p:sp>
        <p:nvSpPr>
          <p:cNvPr id="18" name="Rectangle : avec coins arrondis en haut 17">
            <a:extLst>
              <a:ext uri="{FF2B5EF4-FFF2-40B4-BE49-F238E27FC236}">
                <a16:creationId xmlns:a16="http://schemas.microsoft.com/office/drawing/2014/main" id="{89D0D954-8CE7-A2CD-2371-F309B3B83C1E}"/>
              </a:ext>
            </a:extLst>
          </p:cNvPr>
          <p:cNvSpPr/>
          <p:nvPr/>
        </p:nvSpPr>
        <p:spPr>
          <a:xfrm>
            <a:off x="622224" y="7550455"/>
            <a:ext cx="1026578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EBF482"/>
          </a:solidFill>
          <a:ln w="25400">
            <a:solidFill>
              <a:srgbClr val="EBF4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9h55–10h10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A7D091-0DCD-79AC-BCF9-F8E1364F7A04}"/>
              </a:ext>
            </a:extLst>
          </p:cNvPr>
          <p:cNvSpPr/>
          <p:nvPr/>
        </p:nvSpPr>
        <p:spPr>
          <a:xfrm>
            <a:off x="622222" y="10298162"/>
            <a:ext cx="6502064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RÉCRÉATION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5C4D5915-1FB6-7BE5-84B9-9342FA265EB3}"/>
              </a:ext>
            </a:extLst>
          </p:cNvPr>
          <p:cNvGraphicFramePr>
            <a:graphicFrameLocks noGrp="1"/>
          </p:cNvGraphicFramePr>
          <p:nvPr/>
        </p:nvGraphicFramePr>
        <p:xfrm>
          <a:off x="622228" y="9255803"/>
          <a:ext cx="6502058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5851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6207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- ÉCRITURE</a:t>
                      </a:r>
                    </a:p>
                    <a:p>
                      <a:pPr algn="ctr"/>
                      <a:r>
                        <a:rPr lang="fr-F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rendez-vous des stylos</a:t>
                      </a:r>
                    </a:p>
                    <a:p>
                      <a:pPr algn="ctr"/>
                      <a:endParaRPr lang="fr-FR" sz="600" b="1" i="0" u="none" strike="noStrike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Cartes avec contraintes à piocher</a:t>
                      </a:r>
                      <a:endParaRPr lang="fr-FR" sz="1100" b="0" i="0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cahier du jour</a:t>
                      </a:r>
                      <a:endParaRPr lang="fr-FR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21" name="Rectangle : avec coins arrondis en haut 20">
            <a:extLst>
              <a:ext uri="{FF2B5EF4-FFF2-40B4-BE49-F238E27FC236}">
                <a16:creationId xmlns:a16="http://schemas.microsoft.com/office/drawing/2014/main" id="{E0BF177B-8689-6609-B4D5-B578A228E46D}"/>
              </a:ext>
            </a:extLst>
          </p:cNvPr>
          <p:cNvSpPr/>
          <p:nvPr/>
        </p:nvSpPr>
        <p:spPr>
          <a:xfrm>
            <a:off x="622222" y="9015475"/>
            <a:ext cx="1026579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EBF482"/>
          </a:solidFill>
          <a:ln w="25400">
            <a:solidFill>
              <a:srgbClr val="EBF4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10h10-10h20</a:t>
            </a:r>
          </a:p>
        </p:txBody>
      </p:sp>
      <p:graphicFrame>
        <p:nvGraphicFramePr>
          <p:cNvPr id="22" name="Tableau 21">
            <a:extLst>
              <a:ext uri="{FF2B5EF4-FFF2-40B4-BE49-F238E27FC236}">
                <a16:creationId xmlns:a16="http://schemas.microsoft.com/office/drawing/2014/main" id="{39A75909-5F92-A55A-9818-0FCD7BDABC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15082"/>
              </p:ext>
            </p:extLst>
          </p:nvPr>
        </p:nvGraphicFramePr>
        <p:xfrm>
          <a:off x="601291" y="817963"/>
          <a:ext cx="6522994" cy="80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5664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267330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EBF482"/>
                          </a:solidFill>
                          <a:latin typeface="+mn-lt"/>
                        </a:rPr>
                        <a:t>Matériel spécifique / photocopies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EBF482"/>
                          </a:solidFill>
                          <a:latin typeface="+mj-lt"/>
                        </a:rPr>
                        <a:t>◼︎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1,2,3 Parcours EDL, page 56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EBF482"/>
                          </a:solidFill>
                          <a:latin typeface="+mj-lt"/>
                        </a:rPr>
                        <a:t>◼︎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matériel EPS (œufs, plans)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EBF482"/>
                          </a:solidFill>
                          <a:latin typeface="+mn-lt"/>
                          <a:ea typeface="+mn-ea"/>
                          <a:cs typeface="+mn-cs"/>
                        </a:rPr>
                        <a:t>◼︎ 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Évaluation homophones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EBF482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04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246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6CE2BF-8A09-0C46-94D1-9087DC570978}"/>
              </a:ext>
            </a:extLst>
          </p:cNvPr>
          <p:cNvSpPr/>
          <p:nvPr/>
        </p:nvSpPr>
        <p:spPr>
          <a:xfrm>
            <a:off x="7163675" y="-1"/>
            <a:ext cx="396000" cy="10691813"/>
          </a:xfrm>
          <a:prstGeom prst="rect">
            <a:avLst/>
          </a:prstGeom>
          <a:solidFill>
            <a:srgbClr val="EAF283"/>
          </a:solidFill>
          <a:ln>
            <a:solidFill>
              <a:srgbClr val="EAF2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281862E0-B292-CF46-A721-7C46D9646D81}"/>
              </a:ext>
            </a:extLst>
          </p:cNvPr>
          <p:cNvSpPr/>
          <p:nvPr/>
        </p:nvSpPr>
        <p:spPr>
          <a:xfrm>
            <a:off x="7209905" y="9389942"/>
            <a:ext cx="216000" cy="11215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GP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2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266E7E5-2E21-F8CC-D81E-B29C17206706}"/>
              </a:ext>
            </a:extLst>
          </p:cNvPr>
          <p:cNvGraphicFramePr>
            <a:graphicFrameLocks noGrp="1"/>
          </p:cNvGraphicFramePr>
          <p:nvPr/>
        </p:nvGraphicFramePr>
        <p:xfrm>
          <a:off x="502539" y="551675"/>
          <a:ext cx="6497054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homophones grammaticaux (2)</a:t>
                      </a:r>
                    </a:p>
                    <a:p>
                      <a:pPr algn="ctr"/>
                      <a:endParaRPr lang="fr-FR" sz="600" b="1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Évaluation sommative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Évaluation</a:t>
                      </a:r>
                    </a:p>
                  </a:txBody>
                  <a:tcPr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3" name="Rectangle : avec coins arrondis en haut 2">
            <a:extLst>
              <a:ext uri="{FF2B5EF4-FFF2-40B4-BE49-F238E27FC236}">
                <a16:creationId xmlns:a16="http://schemas.microsoft.com/office/drawing/2014/main" id="{098619B7-AF71-2342-E2C4-B46E30F66E98}"/>
              </a:ext>
            </a:extLst>
          </p:cNvPr>
          <p:cNvSpPr/>
          <p:nvPr/>
        </p:nvSpPr>
        <p:spPr>
          <a:xfrm>
            <a:off x="497536" y="322070"/>
            <a:ext cx="102657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EBF482"/>
          </a:solidFill>
          <a:ln w="25400">
            <a:solidFill>
              <a:srgbClr val="EBF4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10h30-10h50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9F5143C9-7A6F-EC13-FF69-D73AD9BDBD5A}"/>
              </a:ext>
            </a:extLst>
          </p:cNvPr>
          <p:cNvGraphicFramePr>
            <a:graphicFrameLocks noGrp="1"/>
          </p:cNvGraphicFramePr>
          <p:nvPr/>
        </p:nvGraphicFramePr>
        <p:xfrm>
          <a:off x="503522" y="1878819"/>
          <a:ext cx="6497054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MATHÉMATIQUES – NUMÉRATION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nombres décimaux</a:t>
                      </a:r>
                    </a:p>
                    <a:p>
                      <a:pPr algn="ctr"/>
                      <a:endParaRPr lang="fr-FR" sz="600" b="1" u="sng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Objectif </a:t>
                      </a:r>
                      <a:r>
                        <a:rPr lang="fr-FR" sz="110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Lire, écrire des nombres décimaux</a:t>
                      </a:r>
                    </a:p>
                    <a:p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Dictée de nombres décimaux sur ardoise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Dictée de nombres sur tableau de numération du type : 24 unités 45 centièmes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Ardoise</a:t>
                      </a:r>
                      <a:endParaRPr lang="fr-FR" sz="1100" b="0" i="1" u="non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71E0CBDB-D4FD-BFC0-6E54-024FEC372D84}"/>
              </a:ext>
            </a:extLst>
          </p:cNvPr>
          <p:cNvGraphicFramePr>
            <a:graphicFrameLocks noGrp="1"/>
          </p:cNvGraphicFramePr>
          <p:nvPr/>
        </p:nvGraphicFramePr>
        <p:xfrm>
          <a:off x="502534" y="3839898"/>
          <a:ext cx="649706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LECTURE ET COMPRÉHENSION DE L’ÉCRIT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Silence, on lit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bibliothèque de classe</a:t>
                      </a:r>
                    </a:p>
                  </a:txBody>
                  <a:tcPr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9" name="Rectangle : avec coins arrondis en haut 8">
            <a:extLst>
              <a:ext uri="{FF2B5EF4-FFF2-40B4-BE49-F238E27FC236}">
                <a16:creationId xmlns:a16="http://schemas.microsoft.com/office/drawing/2014/main" id="{21D55D96-138B-2E94-6CF1-11B5405957FF}"/>
              </a:ext>
            </a:extLst>
          </p:cNvPr>
          <p:cNvSpPr/>
          <p:nvPr/>
        </p:nvSpPr>
        <p:spPr>
          <a:xfrm>
            <a:off x="497535" y="1624122"/>
            <a:ext cx="1027553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EBF482"/>
          </a:solidFill>
          <a:ln w="25400">
            <a:solidFill>
              <a:srgbClr val="EBF4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10h50-11h30</a:t>
            </a:r>
          </a:p>
        </p:txBody>
      </p:sp>
      <p:sp>
        <p:nvSpPr>
          <p:cNvPr id="13" name="Rectangle : avec coins arrondis en haut 12">
            <a:extLst>
              <a:ext uri="{FF2B5EF4-FFF2-40B4-BE49-F238E27FC236}">
                <a16:creationId xmlns:a16="http://schemas.microsoft.com/office/drawing/2014/main" id="{CE274F5E-787C-95A6-0BF9-2E4A693C7BF6}"/>
              </a:ext>
            </a:extLst>
          </p:cNvPr>
          <p:cNvSpPr/>
          <p:nvPr/>
        </p:nvSpPr>
        <p:spPr>
          <a:xfrm>
            <a:off x="497532" y="3610293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EBF482"/>
          </a:solidFill>
          <a:ln w="25400">
            <a:solidFill>
              <a:srgbClr val="EBF4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13h20-13h40</a:t>
            </a:r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F380A4A5-47AF-FE61-951D-1BFCA48956E3}"/>
              </a:ext>
            </a:extLst>
          </p:cNvPr>
          <p:cNvGraphicFramePr>
            <a:graphicFrameLocks noGrp="1"/>
          </p:cNvGraphicFramePr>
          <p:nvPr/>
        </p:nvGraphicFramePr>
        <p:xfrm>
          <a:off x="502532" y="6207458"/>
          <a:ext cx="6497061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- GRAMMAIRE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COD et COI</a:t>
                      </a:r>
                    </a:p>
                    <a:p>
                      <a:pPr algn="ctr"/>
                      <a:endParaRPr lang="fr-FR" sz="600" b="0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Objectif</a:t>
                      </a: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: Identifier des COD et COI</a:t>
                      </a: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Évaluation formative</a:t>
                      </a: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Exercice 3 : Transformer un adjectif en complément du nom et vice versa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Exercices polycopiés 1,2, 3 parcours EDL + cahier du jour page 56</a:t>
                      </a:r>
                    </a:p>
                  </a:txBody>
                  <a:tcPr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D826C343-1320-BD82-242D-E7C6E72EAF45}"/>
              </a:ext>
            </a:extLst>
          </p:cNvPr>
          <p:cNvSpPr/>
          <p:nvPr/>
        </p:nvSpPr>
        <p:spPr>
          <a:xfrm>
            <a:off x="497530" y="3288480"/>
            <a:ext cx="650206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+mj-lt"/>
              </a:rPr>
              <a:t>PAUSE MÉRIDIENNE</a:t>
            </a:r>
          </a:p>
        </p:txBody>
      </p:sp>
      <p:sp>
        <p:nvSpPr>
          <p:cNvPr id="16" name="Rectangle : avec coins arrondis en haut 15">
            <a:extLst>
              <a:ext uri="{FF2B5EF4-FFF2-40B4-BE49-F238E27FC236}">
                <a16:creationId xmlns:a16="http://schemas.microsoft.com/office/drawing/2014/main" id="{0C1CD6E4-0976-B34B-6658-91813FE62736}"/>
              </a:ext>
            </a:extLst>
          </p:cNvPr>
          <p:cNvSpPr/>
          <p:nvPr/>
        </p:nvSpPr>
        <p:spPr>
          <a:xfrm>
            <a:off x="497532" y="5967130"/>
            <a:ext cx="1026578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EBF482"/>
          </a:solidFill>
          <a:ln w="25400">
            <a:solidFill>
              <a:srgbClr val="EBF4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14h-14h40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2B34C8B-C254-0F58-EDB5-104EF1D1D96B}"/>
              </a:ext>
            </a:extLst>
          </p:cNvPr>
          <p:cNvSpPr/>
          <p:nvPr/>
        </p:nvSpPr>
        <p:spPr>
          <a:xfrm>
            <a:off x="500030" y="7611867"/>
            <a:ext cx="6502064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+mj-lt"/>
              </a:rPr>
              <a:t>RÉCRÉATION + JEU DES BUZZERS</a:t>
            </a:r>
          </a:p>
        </p:txBody>
      </p:sp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20ADAF11-D42B-CBB9-5020-6B3271733141}"/>
              </a:ext>
            </a:extLst>
          </p:cNvPr>
          <p:cNvGraphicFramePr>
            <a:graphicFrameLocks noGrp="1"/>
          </p:cNvGraphicFramePr>
          <p:nvPr/>
        </p:nvGraphicFramePr>
        <p:xfrm>
          <a:off x="492526" y="8147991"/>
          <a:ext cx="6502058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5851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6207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ÉDUCATION PHYSIQUE ET SPORTIVE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 course d’orientation</a:t>
                      </a:r>
                    </a:p>
                    <a:p>
                      <a:pPr algn="ctr"/>
                      <a:endParaRPr lang="fr-FR" sz="600" b="1" u="none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Séance 3 </a:t>
                      </a: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Si situer / « La chasse aux erreurs »</a:t>
                      </a: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Proposer un plan à chaque groupe sur lequel figurent des œufs de couleur à trouver. Une vingtaine d’œufs sont disséminés dans la cour de récréation. Il faut relever les erreurs d’emplacement des œufs par rapport aux indications du plan.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- 4 groupes de 3 élèves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</a:t>
                      </a:r>
                      <a:r>
                        <a:rPr lang="fr-FR" sz="1100" b="0" i="0" u="none" dirty="0" err="1">
                          <a:solidFill>
                            <a:schemeClr val="tx1"/>
                          </a:solidFill>
                          <a:latin typeface="+mj-lt"/>
                        </a:rPr>
                        <a:t>oeufs</a:t>
                      </a: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 en plastique de couleur avec des lettres inscrites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plans pour les élèves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Corrections pour l’E.</a:t>
                      </a:r>
                    </a:p>
                  </a:txBody>
                  <a:tcPr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19" name="Rectangle : avec coins arrondis en haut 18">
            <a:extLst>
              <a:ext uri="{FF2B5EF4-FFF2-40B4-BE49-F238E27FC236}">
                <a16:creationId xmlns:a16="http://schemas.microsoft.com/office/drawing/2014/main" id="{CF70E930-D97F-B34D-17A4-B1FAFED5B9AE}"/>
              </a:ext>
            </a:extLst>
          </p:cNvPr>
          <p:cNvSpPr/>
          <p:nvPr/>
        </p:nvSpPr>
        <p:spPr>
          <a:xfrm>
            <a:off x="497530" y="7918386"/>
            <a:ext cx="1026579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EBF482"/>
          </a:solidFill>
          <a:ln w="25400">
            <a:solidFill>
              <a:srgbClr val="EBF4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15h-15h55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5EDFAD14-C57E-386B-6A04-950F5A968DB7}"/>
              </a:ext>
            </a:extLst>
          </p:cNvPr>
          <p:cNvGraphicFramePr>
            <a:graphicFrameLocks noGrp="1"/>
          </p:cNvGraphicFramePr>
          <p:nvPr/>
        </p:nvGraphicFramePr>
        <p:xfrm>
          <a:off x="497530" y="4905493"/>
          <a:ext cx="649706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8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2492062640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3443029530"/>
                    </a:ext>
                  </a:extLst>
                </a:gridCol>
                <a:gridCol w="1653605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CEINTURES DE COMPÉTENCES – MATHÉMATIQUES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Fiches d’entrainement, tests et outils</a:t>
                      </a:r>
                    </a:p>
                  </a:txBody>
                  <a:tcPr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1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Numération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2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Calcul posé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3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Tables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fr-FR" sz="1100" b="0" i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47614"/>
                  </a:ext>
                </a:extLst>
              </a:tr>
            </a:tbl>
          </a:graphicData>
        </a:graphic>
      </p:graphicFrame>
      <p:sp>
        <p:nvSpPr>
          <p:cNvPr id="21" name="Rectangle : avec coins arrondis en haut 20">
            <a:extLst>
              <a:ext uri="{FF2B5EF4-FFF2-40B4-BE49-F238E27FC236}">
                <a16:creationId xmlns:a16="http://schemas.microsoft.com/office/drawing/2014/main" id="{94A4E558-D32A-AAD0-3343-336847459CE9}"/>
              </a:ext>
            </a:extLst>
          </p:cNvPr>
          <p:cNvSpPr/>
          <p:nvPr/>
        </p:nvSpPr>
        <p:spPr>
          <a:xfrm>
            <a:off x="492526" y="4667152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EBF482"/>
          </a:solidFill>
          <a:ln w="25400">
            <a:solidFill>
              <a:srgbClr val="EBF4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13h40-14h</a:t>
            </a:r>
          </a:p>
        </p:txBody>
      </p:sp>
      <p:graphicFrame>
        <p:nvGraphicFramePr>
          <p:cNvPr id="22" name="Tableau 21">
            <a:extLst>
              <a:ext uri="{FF2B5EF4-FFF2-40B4-BE49-F238E27FC236}">
                <a16:creationId xmlns:a16="http://schemas.microsoft.com/office/drawing/2014/main" id="{C03AFADB-0AF0-871B-0FF1-A7149D73E20B}"/>
              </a:ext>
            </a:extLst>
          </p:cNvPr>
          <p:cNvGraphicFramePr>
            <a:graphicFrameLocks noGrp="1"/>
          </p:cNvGraphicFramePr>
          <p:nvPr/>
        </p:nvGraphicFramePr>
        <p:xfrm>
          <a:off x="492517" y="9718976"/>
          <a:ext cx="6502068" cy="80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5220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256848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EBF482"/>
                          </a:solidFill>
                          <a:latin typeface="+mn-lt"/>
                        </a:rPr>
                        <a:t>Bilan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55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557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64B743D4-F8FB-4F45-8C18-8B47B6691949}"/>
              </a:ext>
            </a:extLst>
          </p:cNvPr>
          <p:cNvSpPr txBox="1"/>
          <p:nvPr/>
        </p:nvSpPr>
        <p:spPr>
          <a:xfrm>
            <a:off x="522690" y="108994"/>
            <a:ext cx="6690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Lundi 4 septembre 2023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1DD562-4DAD-3F49-8C5C-4E7B2103545F}"/>
              </a:ext>
            </a:extLst>
          </p:cNvPr>
          <p:cNvSpPr/>
          <p:nvPr/>
        </p:nvSpPr>
        <p:spPr>
          <a:xfrm>
            <a:off x="0" y="0"/>
            <a:ext cx="468000" cy="10691813"/>
          </a:xfrm>
          <a:prstGeom prst="rect">
            <a:avLst/>
          </a:prstGeom>
          <a:solidFill>
            <a:srgbClr val="FEEE8A"/>
          </a:solidFill>
          <a:ln>
            <a:solidFill>
              <a:srgbClr val="FEE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319AE3E8-DA34-1F4B-8A87-71EC7D7B0141}"/>
              </a:ext>
            </a:extLst>
          </p:cNvPr>
          <p:cNvSpPr/>
          <p:nvPr/>
        </p:nvSpPr>
        <p:spPr>
          <a:xfrm>
            <a:off x="203114" y="9389941"/>
            <a:ext cx="216000" cy="112151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3</a:t>
            </a:r>
            <a:endParaRPr lang="fr-GP" sz="1200" dirty="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518F2CC-1DD7-1543-9ED4-CB1570E011F9}"/>
              </a:ext>
            </a:extLst>
          </p:cNvPr>
          <p:cNvCxnSpPr>
            <a:cxnSpLocks/>
          </p:cNvCxnSpPr>
          <p:nvPr/>
        </p:nvCxnSpPr>
        <p:spPr>
          <a:xfrm>
            <a:off x="577377" y="786102"/>
            <a:ext cx="6532072" cy="0"/>
          </a:xfrm>
          <a:prstGeom prst="line">
            <a:avLst/>
          </a:prstGeom>
          <a:ln w="60325">
            <a:solidFill>
              <a:srgbClr val="FEEE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A2EE965E-9136-7D68-7227-7DB25AA2297D}"/>
              </a:ext>
            </a:extLst>
          </p:cNvPr>
          <p:cNvGraphicFramePr>
            <a:graphicFrameLocks noGrp="1"/>
          </p:cNvGraphicFramePr>
          <p:nvPr/>
        </p:nvGraphicFramePr>
        <p:xfrm>
          <a:off x="627231" y="1927079"/>
          <a:ext cx="6497054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PRATIQUES ARTISTIQUES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Arts plastiques</a:t>
                      </a:r>
                    </a:p>
                    <a:p>
                      <a:pPr algn="ctr"/>
                      <a:endParaRPr lang="fr-FR" sz="600" b="1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Projet n°2 autour des illusions d’optique (à TERMINER !)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règle, crayon à papier, feutres, feuilles de dessin blanc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3" name="Rectangle : avec coins arrondis en haut 2">
            <a:extLst>
              <a:ext uri="{FF2B5EF4-FFF2-40B4-BE49-F238E27FC236}">
                <a16:creationId xmlns:a16="http://schemas.microsoft.com/office/drawing/2014/main" id="{96FD35CF-EC34-B0CA-24C4-1C4226DA63A2}"/>
              </a:ext>
            </a:extLst>
          </p:cNvPr>
          <p:cNvSpPr/>
          <p:nvPr/>
        </p:nvSpPr>
        <p:spPr>
          <a:xfrm>
            <a:off x="622228" y="1697474"/>
            <a:ext cx="102657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EEE8A"/>
          </a:solidFill>
          <a:ln w="25400">
            <a:solidFill>
              <a:srgbClr val="FEE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8h–8h45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10F3986-0686-8BC7-BDD1-4E7053606E27}"/>
              </a:ext>
            </a:extLst>
          </p:cNvPr>
          <p:cNvGraphicFramePr>
            <a:graphicFrameLocks noGrp="1"/>
          </p:cNvGraphicFramePr>
          <p:nvPr/>
        </p:nvGraphicFramePr>
        <p:xfrm>
          <a:off x="628214" y="3254223"/>
          <a:ext cx="6497054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Analyse grammaticale</a:t>
                      </a:r>
                      <a:endParaRPr lang="fr-FR" sz="1200" u="non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Consigne</a:t>
                      </a:r>
                      <a:r>
                        <a:rPr lang="fr-FR" sz="11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: Dans cette phrase, indique la classe grammaticale des mots.</a:t>
                      </a:r>
                    </a:p>
                    <a:p>
                      <a:r>
                        <a:rPr lang="fr-FR" sz="1100" i="1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 sœur Chloé aime regarder la télévision tard le soir.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Tableau et étiquettes classes grammaticales</a:t>
                      </a:r>
                    </a:p>
                  </a:txBody>
                  <a:tcPr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47AF395A-F517-9552-4A42-B04B7EB52FC6}"/>
              </a:ext>
            </a:extLst>
          </p:cNvPr>
          <p:cNvGraphicFramePr>
            <a:graphicFrameLocks noGrp="1"/>
          </p:cNvGraphicFramePr>
          <p:nvPr/>
        </p:nvGraphicFramePr>
        <p:xfrm>
          <a:off x="627230" y="5025678"/>
          <a:ext cx="649706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8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2492062640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3443029530"/>
                    </a:ext>
                  </a:extLst>
                </a:gridCol>
                <a:gridCol w="1653605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CEINTURES DE COMPÉTENCES – ÉTUDE DE LA LANGUE</a:t>
                      </a:r>
                    </a:p>
                  </a:txBody>
                  <a:tcPr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Fiches d’entrainement, tests et outils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fr-FR" sz="1100" b="0" i="0" u="none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1</a:t>
                      </a:r>
                    </a:p>
                    <a:p>
                      <a:pPr algn="ctr"/>
                      <a:r>
                        <a:rPr lang="fr-FR" sz="1100" b="0" i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Grammaire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2</a:t>
                      </a:r>
                    </a:p>
                    <a:p>
                      <a:pPr algn="ctr"/>
                      <a:r>
                        <a:rPr lang="fr-FR" sz="1100" b="0" i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Orthographe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3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Conjugaison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fr-FR" sz="1100" b="0" i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47614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82ACCF17-9C3D-9C14-63EC-2BA78F0622B7}"/>
              </a:ext>
            </a:extLst>
          </p:cNvPr>
          <p:cNvGraphicFramePr>
            <a:graphicFrameLocks noGrp="1"/>
          </p:cNvGraphicFramePr>
          <p:nvPr/>
        </p:nvGraphicFramePr>
        <p:xfrm>
          <a:off x="627226" y="6309486"/>
          <a:ext cx="6497061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Dictée</a:t>
                      </a:r>
                    </a:p>
                    <a:p>
                      <a:pPr algn="ctr"/>
                      <a:endParaRPr lang="fr-FR" sz="600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Comme le soleil est revenu, les restaurateurs ont ressorti les tables et les chaises sur les terrasses.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Cahier du jour</a:t>
                      </a:r>
                    </a:p>
                  </a:txBody>
                  <a:tcPr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10" name="Rectangle : avec coins arrondis en haut 9">
            <a:extLst>
              <a:ext uri="{FF2B5EF4-FFF2-40B4-BE49-F238E27FC236}">
                <a16:creationId xmlns:a16="http://schemas.microsoft.com/office/drawing/2014/main" id="{6988657B-2B75-B3AC-BC3D-F388831060BB}"/>
              </a:ext>
            </a:extLst>
          </p:cNvPr>
          <p:cNvSpPr/>
          <p:nvPr/>
        </p:nvSpPr>
        <p:spPr>
          <a:xfrm>
            <a:off x="622227" y="2999526"/>
            <a:ext cx="1027553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EEE8A"/>
          </a:solidFill>
          <a:ln w="25400">
            <a:solidFill>
              <a:srgbClr val="FEE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8h45–9h05</a:t>
            </a:r>
          </a:p>
        </p:txBody>
      </p:sp>
      <p:sp>
        <p:nvSpPr>
          <p:cNvPr id="13" name="Rectangle : avec coins arrondis en haut 12">
            <a:extLst>
              <a:ext uri="{FF2B5EF4-FFF2-40B4-BE49-F238E27FC236}">
                <a16:creationId xmlns:a16="http://schemas.microsoft.com/office/drawing/2014/main" id="{50698641-B45E-21AC-152D-4033E9298315}"/>
              </a:ext>
            </a:extLst>
          </p:cNvPr>
          <p:cNvSpPr/>
          <p:nvPr/>
        </p:nvSpPr>
        <p:spPr>
          <a:xfrm>
            <a:off x="622226" y="4787337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EEE8A"/>
          </a:solidFill>
          <a:ln w="25400">
            <a:solidFill>
              <a:srgbClr val="FEE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9h15–9h35</a:t>
            </a:r>
          </a:p>
        </p:txBody>
      </p:sp>
      <p:sp>
        <p:nvSpPr>
          <p:cNvPr id="15" name="Rectangle : avec coins arrondis en haut 14">
            <a:extLst>
              <a:ext uri="{FF2B5EF4-FFF2-40B4-BE49-F238E27FC236}">
                <a16:creationId xmlns:a16="http://schemas.microsoft.com/office/drawing/2014/main" id="{9CF009D9-0B0C-93C3-CE23-542948EACA30}"/>
              </a:ext>
            </a:extLst>
          </p:cNvPr>
          <p:cNvSpPr/>
          <p:nvPr/>
        </p:nvSpPr>
        <p:spPr>
          <a:xfrm>
            <a:off x="622224" y="6079881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EEE8A"/>
          </a:solidFill>
          <a:ln w="25400">
            <a:solidFill>
              <a:srgbClr val="FEE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9h35–9h55</a:t>
            </a:r>
          </a:p>
        </p:txBody>
      </p:sp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6961B919-D2A1-236B-31D7-450352BE6856}"/>
              </a:ext>
            </a:extLst>
          </p:cNvPr>
          <p:cNvGraphicFramePr>
            <a:graphicFrameLocks noGrp="1"/>
          </p:cNvGraphicFramePr>
          <p:nvPr/>
        </p:nvGraphicFramePr>
        <p:xfrm>
          <a:off x="627224" y="7790783"/>
          <a:ext cx="6497061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MATHÉMATIQUES – CALCUL MENTAL</a:t>
                      </a:r>
                    </a:p>
                    <a:p>
                      <a:pPr algn="ctr"/>
                      <a:r>
                        <a:rPr lang="fr-F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Identifier le chiffre des dixièmes/centièmes dans un nombre décimal</a:t>
                      </a:r>
                    </a:p>
                    <a:p>
                      <a:pPr algn="ctr"/>
                      <a:endParaRPr lang="fr-FR" sz="6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Quel est le chiffre des dixièmes dans…</a:t>
                      </a:r>
                    </a:p>
                    <a:p>
                      <a:pPr algn="ctr"/>
                      <a:r>
                        <a:rPr lang="fr-FR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2,43 – 12,8 – 4,04 – 58,17 – 324,798 – 3,02 – 78,21 – 1 023,45 – 0,23 – 3,674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Ardoise 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81C6C2BD-B7AC-5F59-7EC3-19AEF2890B1A}"/>
              </a:ext>
            </a:extLst>
          </p:cNvPr>
          <p:cNvSpPr/>
          <p:nvPr/>
        </p:nvSpPr>
        <p:spPr>
          <a:xfrm>
            <a:off x="622222" y="4477907"/>
            <a:ext cx="650206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RÉCRÉATION</a:t>
            </a:r>
          </a:p>
        </p:txBody>
      </p:sp>
      <p:sp>
        <p:nvSpPr>
          <p:cNvPr id="18" name="Rectangle : avec coins arrondis en haut 17">
            <a:extLst>
              <a:ext uri="{FF2B5EF4-FFF2-40B4-BE49-F238E27FC236}">
                <a16:creationId xmlns:a16="http://schemas.microsoft.com/office/drawing/2014/main" id="{89D0D954-8CE7-A2CD-2371-F309B3B83C1E}"/>
              </a:ext>
            </a:extLst>
          </p:cNvPr>
          <p:cNvSpPr/>
          <p:nvPr/>
        </p:nvSpPr>
        <p:spPr>
          <a:xfrm>
            <a:off x="622224" y="7550455"/>
            <a:ext cx="1026578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EEE8A"/>
          </a:solidFill>
          <a:ln w="25400">
            <a:solidFill>
              <a:srgbClr val="FEE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9h55–10h10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A7D091-0DCD-79AC-BCF9-F8E1364F7A04}"/>
              </a:ext>
            </a:extLst>
          </p:cNvPr>
          <p:cNvSpPr/>
          <p:nvPr/>
        </p:nvSpPr>
        <p:spPr>
          <a:xfrm>
            <a:off x="622222" y="10298162"/>
            <a:ext cx="6502064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RÉCRÉATION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5C4D5915-1FB6-7BE5-84B9-9342FA265EB3}"/>
              </a:ext>
            </a:extLst>
          </p:cNvPr>
          <p:cNvGraphicFramePr>
            <a:graphicFrameLocks noGrp="1"/>
          </p:cNvGraphicFramePr>
          <p:nvPr/>
        </p:nvGraphicFramePr>
        <p:xfrm>
          <a:off x="622228" y="9255803"/>
          <a:ext cx="6502058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5851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6207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- ÉCRITURE</a:t>
                      </a:r>
                    </a:p>
                    <a:p>
                      <a:pPr algn="ctr"/>
                      <a:r>
                        <a:rPr lang="fr-F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rendez-vous des stylos</a:t>
                      </a:r>
                    </a:p>
                    <a:p>
                      <a:pPr algn="ctr"/>
                      <a:endParaRPr lang="fr-FR" sz="600" b="1" i="0" u="none" strike="noStrike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Cartes avec contraintes à piocher</a:t>
                      </a:r>
                      <a:endParaRPr lang="fr-FR" sz="1100" b="0" i="0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cahier du jour</a:t>
                      </a:r>
                      <a:endParaRPr lang="fr-FR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21" name="Rectangle : avec coins arrondis en haut 20">
            <a:extLst>
              <a:ext uri="{FF2B5EF4-FFF2-40B4-BE49-F238E27FC236}">
                <a16:creationId xmlns:a16="http://schemas.microsoft.com/office/drawing/2014/main" id="{E0BF177B-8689-6609-B4D5-B578A228E46D}"/>
              </a:ext>
            </a:extLst>
          </p:cNvPr>
          <p:cNvSpPr/>
          <p:nvPr/>
        </p:nvSpPr>
        <p:spPr>
          <a:xfrm>
            <a:off x="622222" y="9015475"/>
            <a:ext cx="1026579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EEE8A"/>
          </a:solidFill>
          <a:ln w="25400">
            <a:solidFill>
              <a:srgbClr val="FEE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10h10-10h20</a:t>
            </a:r>
          </a:p>
        </p:txBody>
      </p:sp>
      <p:graphicFrame>
        <p:nvGraphicFramePr>
          <p:cNvPr id="22" name="Tableau 21">
            <a:extLst>
              <a:ext uri="{FF2B5EF4-FFF2-40B4-BE49-F238E27FC236}">
                <a16:creationId xmlns:a16="http://schemas.microsoft.com/office/drawing/2014/main" id="{39A75909-5F92-A55A-9818-0FCD7BDABC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834783"/>
              </p:ext>
            </p:extLst>
          </p:nvPr>
        </p:nvGraphicFramePr>
        <p:xfrm>
          <a:off x="601291" y="817963"/>
          <a:ext cx="6522994" cy="80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5664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267330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FEEE8A"/>
                          </a:solidFill>
                          <a:latin typeface="+mn-lt"/>
                        </a:rPr>
                        <a:t>Matériel spécifique / photocopies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FEEE8A"/>
                          </a:solidFill>
                          <a:latin typeface="+mj-lt"/>
                        </a:rPr>
                        <a:t>◼︎</a:t>
                      </a:r>
                      <a:r>
                        <a:rPr lang="fr-FR" sz="1100" dirty="0">
                          <a:solidFill>
                            <a:srgbClr val="EBF482"/>
                          </a:solidFill>
                          <a:latin typeface="+mj-lt"/>
                        </a:rPr>
                        <a:t>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1,2,3 Parcours EDL, page 56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FEEE8A"/>
                          </a:solidFill>
                          <a:latin typeface="+mj-lt"/>
                        </a:rPr>
                        <a:t>◼︎</a:t>
                      </a:r>
                      <a:r>
                        <a:rPr lang="fr-FR" sz="1100" dirty="0">
                          <a:solidFill>
                            <a:srgbClr val="EBF482"/>
                          </a:solidFill>
                          <a:latin typeface="+mj-lt"/>
                        </a:rPr>
                        <a:t>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matériel EPS (œufs, plans)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EEE8A"/>
                          </a:solidFill>
                          <a:latin typeface="+mn-lt"/>
                          <a:ea typeface="+mn-ea"/>
                          <a:cs typeface="+mn-cs"/>
                        </a:rPr>
                        <a:t>◼︎ 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Évaluation homophones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EEE8A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04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61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6CE2BF-8A09-0C46-94D1-9087DC570978}"/>
              </a:ext>
            </a:extLst>
          </p:cNvPr>
          <p:cNvSpPr/>
          <p:nvPr/>
        </p:nvSpPr>
        <p:spPr>
          <a:xfrm>
            <a:off x="7163675" y="-1"/>
            <a:ext cx="396000" cy="10691813"/>
          </a:xfrm>
          <a:prstGeom prst="rect">
            <a:avLst/>
          </a:prstGeom>
          <a:solidFill>
            <a:srgbClr val="FEEE8A"/>
          </a:solidFill>
          <a:ln>
            <a:solidFill>
              <a:srgbClr val="FEE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281862E0-B292-CF46-A721-7C46D9646D81}"/>
              </a:ext>
            </a:extLst>
          </p:cNvPr>
          <p:cNvSpPr/>
          <p:nvPr/>
        </p:nvSpPr>
        <p:spPr>
          <a:xfrm>
            <a:off x="7209905" y="9389942"/>
            <a:ext cx="216000" cy="11215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GP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3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266E7E5-2E21-F8CC-D81E-B29C17206706}"/>
              </a:ext>
            </a:extLst>
          </p:cNvPr>
          <p:cNvGraphicFramePr>
            <a:graphicFrameLocks noGrp="1"/>
          </p:cNvGraphicFramePr>
          <p:nvPr/>
        </p:nvGraphicFramePr>
        <p:xfrm>
          <a:off x="502539" y="551675"/>
          <a:ext cx="6497054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homophones grammaticaux (2)</a:t>
                      </a:r>
                    </a:p>
                    <a:p>
                      <a:pPr algn="ctr"/>
                      <a:endParaRPr lang="fr-FR" sz="600" b="1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Évaluation sommative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Évaluation</a:t>
                      </a:r>
                    </a:p>
                  </a:txBody>
                  <a:tcPr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3" name="Rectangle : avec coins arrondis en haut 2">
            <a:extLst>
              <a:ext uri="{FF2B5EF4-FFF2-40B4-BE49-F238E27FC236}">
                <a16:creationId xmlns:a16="http://schemas.microsoft.com/office/drawing/2014/main" id="{098619B7-AF71-2342-E2C4-B46E30F66E98}"/>
              </a:ext>
            </a:extLst>
          </p:cNvPr>
          <p:cNvSpPr/>
          <p:nvPr/>
        </p:nvSpPr>
        <p:spPr>
          <a:xfrm>
            <a:off x="497536" y="322070"/>
            <a:ext cx="102657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EEE8A"/>
          </a:solidFill>
          <a:ln w="25400">
            <a:solidFill>
              <a:srgbClr val="FEE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10h30-10h50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9F5143C9-7A6F-EC13-FF69-D73AD9BDBD5A}"/>
              </a:ext>
            </a:extLst>
          </p:cNvPr>
          <p:cNvGraphicFramePr>
            <a:graphicFrameLocks noGrp="1"/>
          </p:cNvGraphicFramePr>
          <p:nvPr/>
        </p:nvGraphicFramePr>
        <p:xfrm>
          <a:off x="503522" y="1878819"/>
          <a:ext cx="6497054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MATHÉMATIQUES – NUMÉRATION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nombres décimaux</a:t>
                      </a:r>
                    </a:p>
                    <a:p>
                      <a:pPr algn="ctr"/>
                      <a:endParaRPr lang="fr-FR" sz="600" b="1" u="sng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Objectif </a:t>
                      </a:r>
                      <a:r>
                        <a:rPr lang="fr-FR" sz="110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Lire, écrire des nombres décimaux</a:t>
                      </a:r>
                    </a:p>
                    <a:p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Dictée de nombres décimaux sur ardoise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Dictée de nombres sur tableau de numération du type : 24 unités 45 centièmes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Ardoise</a:t>
                      </a:r>
                      <a:endParaRPr lang="fr-FR" sz="1100" b="0" i="1" u="non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71E0CBDB-D4FD-BFC0-6E54-024FEC372D84}"/>
              </a:ext>
            </a:extLst>
          </p:cNvPr>
          <p:cNvGraphicFramePr>
            <a:graphicFrameLocks noGrp="1"/>
          </p:cNvGraphicFramePr>
          <p:nvPr/>
        </p:nvGraphicFramePr>
        <p:xfrm>
          <a:off x="502534" y="3839898"/>
          <a:ext cx="649706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LECTURE ET COMPRÉHENSION DE L’ÉCRIT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Silence, on lit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bibliothèque de classe</a:t>
                      </a:r>
                    </a:p>
                  </a:txBody>
                  <a:tcPr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9" name="Rectangle : avec coins arrondis en haut 8">
            <a:extLst>
              <a:ext uri="{FF2B5EF4-FFF2-40B4-BE49-F238E27FC236}">
                <a16:creationId xmlns:a16="http://schemas.microsoft.com/office/drawing/2014/main" id="{21D55D96-138B-2E94-6CF1-11B5405957FF}"/>
              </a:ext>
            </a:extLst>
          </p:cNvPr>
          <p:cNvSpPr/>
          <p:nvPr/>
        </p:nvSpPr>
        <p:spPr>
          <a:xfrm>
            <a:off x="497535" y="1624122"/>
            <a:ext cx="1027553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EEE8A"/>
          </a:solidFill>
          <a:ln w="25400">
            <a:solidFill>
              <a:srgbClr val="FEE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10h50-11h30</a:t>
            </a:r>
          </a:p>
        </p:txBody>
      </p:sp>
      <p:sp>
        <p:nvSpPr>
          <p:cNvPr id="13" name="Rectangle : avec coins arrondis en haut 12">
            <a:extLst>
              <a:ext uri="{FF2B5EF4-FFF2-40B4-BE49-F238E27FC236}">
                <a16:creationId xmlns:a16="http://schemas.microsoft.com/office/drawing/2014/main" id="{CE274F5E-787C-95A6-0BF9-2E4A693C7BF6}"/>
              </a:ext>
            </a:extLst>
          </p:cNvPr>
          <p:cNvSpPr/>
          <p:nvPr/>
        </p:nvSpPr>
        <p:spPr>
          <a:xfrm>
            <a:off x="497532" y="3610293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EEE8A"/>
          </a:solidFill>
          <a:ln w="25400">
            <a:solidFill>
              <a:srgbClr val="FEE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13h20-13h40</a:t>
            </a:r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F380A4A5-47AF-FE61-951D-1BFCA48956E3}"/>
              </a:ext>
            </a:extLst>
          </p:cNvPr>
          <p:cNvGraphicFramePr>
            <a:graphicFrameLocks noGrp="1"/>
          </p:cNvGraphicFramePr>
          <p:nvPr/>
        </p:nvGraphicFramePr>
        <p:xfrm>
          <a:off x="502532" y="6207458"/>
          <a:ext cx="6497061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- GRAMMAIRE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COD et COI</a:t>
                      </a:r>
                    </a:p>
                    <a:p>
                      <a:pPr algn="ctr"/>
                      <a:endParaRPr lang="fr-FR" sz="600" b="0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Objectif</a:t>
                      </a: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: Identifier des COD et COI</a:t>
                      </a: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Évaluation formative</a:t>
                      </a: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Exercice 3 : Transformer un adjectif en complément du nom et vice versa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Exercices polycopiés 1,2, 3 parcours EDL + cahier du jour page 56</a:t>
                      </a:r>
                    </a:p>
                  </a:txBody>
                  <a:tcPr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D826C343-1320-BD82-242D-E7C6E72EAF45}"/>
              </a:ext>
            </a:extLst>
          </p:cNvPr>
          <p:cNvSpPr/>
          <p:nvPr/>
        </p:nvSpPr>
        <p:spPr>
          <a:xfrm>
            <a:off x="497530" y="3288480"/>
            <a:ext cx="650206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+mj-lt"/>
              </a:rPr>
              <a:t>PAUSE MÉRIDIENNE</a:t>
            </a:r>
          </a:p>
        </p:txBody>
      </p:sp>
      <p:sp>
        <p:nvSpPr>
          <p:cNvPr id="16" name="Rectangle : avec coins arrondis en haut 15">
            <a:extLst>
              <a:ext uri="{FF2B5EF4-FFF2-40B4-BE49-F238E27FC236}">
                <a16:creationId xmlns:a16="http://schemas.microsoft.com/office/drawing/2014/main" id="{0C1CD6E4-0976-B34B-6658-91813FE62736}"/>
              </a:ext>
            </a:extLst>
          </p:cNvPr>
          <p:cNvSpPr/>
          <p:nvPr/>
        </p:nvSpPr>
        <p:spPr>
          <a:xfrm>
            <a:off x="497532" y="5967130"/>
            <a:ext cx="1026578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EEE8A"/>
          </a:solidFill>
          <a:ln w="25400">
            <a:solidFill>
              <a:srgbClr val="FEE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14h-14h40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2B34C8B-C254-0F58-EDB5-104EF1D1D96B}"/>
              </a:ext>
            </a:extLst>
          </p:cNvPr>
          <p:cNvSpPr/>
          <p:nvPr/>
        </p:nvSpPr>
        <p:spPr>
          <a:xfrm>
            <a:off x="500030" y="7611867"/>
            <a:ext cx="6502064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+mj-lt"/>
              </a:rPr>
              <a:t>RÉCRÉATION + JEU DES BUZZERS</a:t>
            </a:r>
          </a:p>
        </p:txBody>
      </p:sp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20ADAF11-D42B-CBB9-5020-6B3271733141}"/>
              </a:ext>
            </a:extLst>
          </p:cNvPr>
          <p:cNvGraphicFramePr>
            <a:graphicFrameLocks noGrp="1"/>
          </p:cNvGraphicFramePr>
          <p:nvPr/>
        </p:nvGraphicFramePr>
        <p:xfrm>
          <a:off x="492526" y="8147991"/>
          <a:ext cx="6502058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5851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6207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ÉDUCATION PHYSIQUE ET SPORTIVE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 course d’orientation</a:t>
                      </a:r>
                    </a:p>
                    <a:p>
                      <a:pPr algn="ctr"/>
                      <a:endParaRPr lang="fr-FR" sz="600" b="1" u="none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Séance 3 </a:t>
                      </a: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Si situer / « La chasse aux erreurs »</a:t>
                      </a: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Proposer un plan à chaque groupe sur lequel figurent des œufs de couleur à trouver. Une vingtaine d’œufs sont disséminés dans la cour de récréation. Il faut relever les erreurs d’emplacement des œufs par rapport aux indications du plan.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- 4 groupes de 3 élèves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</a:t>
                      </a:r>
                      <a:r>
                        <a:rPr lang="fr-FR" sz="1100" b="0" i="0" u="none" dirty="0" err="1">
                          <a:solidFill>
                            <a:schemeClr val="tx1"/>
                          </a:solidFill>
                          <a:latin typeface="+mj-lt"/>
                        </a:rPr>
                        <a:t>oeufs</a:t>
                      </a: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 en plastique de couleur avec des lettres inscrites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plans pour les élèves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Corrections pour l’E.</a:t>
                      </a:r>
                    </a:p>
                  </a:txBody>
                  <a:tcPr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19" name="Rectangle : avec coins arrondis en haut 18">
            <a:extLst>
              <a:ext uri="{FF2B5EF4-FFF2-40B4-BE49-F238E27FC236}">
                <a16:creationId xmlns:a16="http://schemas.microsoft.com/office/drawing/2014/main" id="{CF70E930-D97F-B34D-17A4-B1FAFED5B9AE}"/>
              </a:ext>
            </a:extLst>
          </p:cNvPr>
          <p:cNvSpPr/>
          <p:nvPr/>
        </p:nvSpPr>
        <p:spPr>
          <a:xfrm>
            <a:off x="497530" y="7918386"/>
            <a:ext cx="1026579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EEE8A"/>
          </a:solidFill>
          <a:ln w="25400">
            <a:solidFill>
              <a:srgbClr val="FEE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15h-15h55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5EDFAD14-C57E-386B-6A04-950F5A968DB7}"/>
              </a:ext>
            </a:extLst>
          </p:cNvPr>
          <p:cNvGraphicFramePr>
            <a:graphicFrameLocks noGrp="1"/>
          </p:cNvGraphicFramePr>
          <p:nvPr/>
        </p:nvGraphicFramePr>
        <p:xfrm>
          <a:off x="497530" y="4905493"/>
          <a:ext cx="649706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8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2492062640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3443029530"/>
                    </a:ext>
                  </a:extLst>
                </a:gridCol>
                <a:gridCol w="1653605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CEINTURES DE COMPÉTENCES – MATHÉMATIQUES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Fiches d’entrainement, tests et outils</a:t>
                      </a:r>
                    </a:p>
                  </a:txBody>
                  <a:tcPr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1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Numération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2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Calcul posé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3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Tables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E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fr-FR" sz="1100" b="0" i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47614"/>
                  </a:ext>
                </a:extLst>
              </a:tr>
            </a:tbl>
          </a:graphicData>
        </a:graphic>
      </p:graphicFrame>
      <p:sp>
        <p:nvSpPr>
          <p:cNvPr id="21" name="Rectangle : avec coins arrondis en haut 20">
            <a:extLst>
              <a:ext uri="{FF2B5EF4-FFF2-40B4-BE49-F238E27FC236}">
                <a16:creationId xmlns:a16="http://schemas.microsoft.com/office/drawing/2014/main" id="{94A4E558-D32A-AAD0-3343-336847459CE9}"/>
              </a:ext>
            </a:extLst>
          </p:cNvPr>
          <p:cNvSpPr/>
          <p:nvPr/>
        </p:nvSpPr>
        <p:spPr>
          <a:xfrm>
            <a:off x="492526" y="4667152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EEE8A"/>
          </a:solidFill>
          <a:ln w="25400">
            <a:solidFill>
              <a:srgbClr val="FEEE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13h40-14h</a:t>
            </a:r>
          </a:p>
        </p:txBody>
      </p:sp>
      <p:graphicFrame>
        <p:nvGraphicFramePr>
          <p:cNvPr id="22" name="Tableau 21">
            <a:extLst>
              <a:ext uri="{FF2B5EF4-FFF2-40B4-BE49-F238E27FC236}">
                <a16:creationId xmlns:a16="http://schemas.microsoft.com/office/drawing/2014/main" id="{C03AFADB-0AF0-871B-0FF1-A7149D73E20B}"/>
              </a:ext>
            </a:extLst>
          </p:cNvPr>
          <p:cNvGraphicFramePr>
            <a:graphicFrameLocks noGrp="1"/>
          </p:cNvGraphicFramePr>
          <p:nvPr/>
        </p:nvGraphicFramePr>
        <p:xfrm>
          <a:off x="492517" y="9718976"/>
          <a:ext cx="6502068" cy="80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5220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256848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FEEE8A"/>
                          </a:solidFill>
                          <a:latin typeface="+mn-lt"/>
                        </a:rPr>
                        <a:t>Bilan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55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231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64B743D4-F8FB-4F45-8C18-8B47B6691949}"/>
              </a:ext>
            </a:extLst>
          </p:cNvPr>
          <p:cNvSpPr txBox="1"/>
          <p:nvPr/>
        </p:nvSpPr>
        <p:spPr>
          <a:xfrm>
            <a:off x="522690" y="108994"/>
            <a:ext cx="6690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Lundi 4 septembre 2023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1DD562-4DAD-3F49-8C5C-4E7B2103545F}"/>
              </a:ext>
            </a:extLst>
          </p:cNvPr>
          <p:cNvSpPr/>
          <p:nvPr/>
        </p:nvSpPr>
        <p:spPr>
          <a:xfrm>
            <a:off x="0" y="0"/>
            <a:ext cx="468000" cy="10691813"/>
          </a:xfrm>
          <a:prstGeom prst="rect">
            <a:avLst/>
          </a:prstGeom>
          <a:solidFill>
            <a:srgbClr val="FFD686"/>
          </a:solidFill>
          <a:ln>
            <a:solidFill>
              <a:srgbClr val="FFD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319AE3E8-DA34-1F4B-8A87-71EC7D7B0141}"/>
              </a:ext>
            </a:extLst>
          </p:cNvPr>
          <p:cNvSpPr/>
          <p:nvPr/>
        </p:nvSpPr>
        <p:spPr>
          <a:xfrm>
            <a:off x="203114" y="9389941"/>
            <a:ext cx="216000" cy="112151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4</a:t>
            </a:r>
            <a:endParaRPr lang="fr-GP" sz="1200" dirty="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518F2CC-1DD7-1543-9ED4-CB1570E011F9}"/>
              </a:ext>
            </a:extLst>
          </p:cNvPr>
          <p:cNvCxnSpPr>
            <a:cxnSpLocks/>
          </p:cNvCxnSpPr>
          <p:nvPr/>
        </p:nvCxnSpPr>
        <p:spPr>
          <a:xfrm>
            <a:off x="577377" y="786102"/>
            <a:ext cx="6532072" cy="0"/>
          </a:xfrm>
          <a:prstGeom prst="line">
            <a:avLst/>
          </a:prstGeom>
          <a:ln w="60325">
            <a:solidFill>
              <a:srgbClr val="FFD6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A2EE965E-9136-7D68-7227-7DB25AA229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531309"/>
              </p:ext>
            </p:extLst>
          </p:nvPr>
        </p:nvGraphicFramePr>
        <p:xfrm>
          <a:off x="627231" y="1927079"/>
          <a:ext cx="6497054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PRATIQUES ARTISTIQUES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Arts plastiques</a:t>
                      </a:r>
                    </a:p>
                    <a:p>
                      <a:pPr algn="ctr"/>
                      <a:endParaRPr lang="fr-FR" sz="600" b="1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Projet n°2 autour des illusions d’optique (à TERMINER !)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règle, crayon à papier, feutres, feuilles de dessin blanc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3" name="Rectangle : avec coins arrondis en haut 2">
            <a:extLst>
              <a:ext uri="{FF2B5EF4-FFF2-40B4-BE49-F238E27FC236}">
                <a16:creationId xmlns:a16="http://schemas.microsoft.com/office/drawing/2014/main" id="{96FD35CF-EC34-B0CA-24C4-1C4226DA63A2}"/>
              </a:ext>
            </a:extLst>
          </p:cNvPr>
          <p:cNvSpPr/>
          <p:nvPr/>
        </p:nvSpPr>
        <p:spPr>
          <a:xfrm>
            <a:off x="622228" y="1697474"/>
            <a:ext cx="102657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D686"/>
          </a:solidFill>
          <a:ln w="25400">
            <a:solidFill>
              <a:srgbClr val="FFD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8h–8h45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10F3986-0686-8BC7-BDD1-4E7053606E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483165"/>
              </p:ext>
            </p:extLst>
          </p:nvPr>
        </p:nvGraphicFramePr>
        <p:xfrm>
          <a:off x="628214" y="3254223"/>
          <a:ext cx="6497054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Analyse grammaticale</a:t>
                      </a:r>
                      <a:endParaRPr lang="fr-FR" sz="1200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Consigne</a:t>
                      </a: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: Dans cette phrase, indique la classe grammaticale des mots.</a:t>
                      </a:r>
                    </a:p>
                    <a:p>
                      <a:r>
                        <a:rPr lang="fr-FR" sz="1100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 sœur Chloé aime regarder la télévision tard le soir.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Tableau et étiquettes classes grammaticales</a:t>
                      </a:r>
                    </a:p>
                  </a:txBody>
                  <a:tcPr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47AF395A-F517-9552-4A42-B04B7EB52F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785411"/>
              </p:ext>
            </p:extLst>
          </p:nvPr>
        </p:nvGraphicFramePr>
        <p:xfrm>
          <a:off x="627230" y="5025678"/>
          <a:ext cx="649706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8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2492062640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3443029530"/>
                    </a:ext>
                  </a:extLst>
                </a:gridCol>
                <a:gridCol w="1653605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CEINTURES DE COMPÉTENCES – ÉTUDE DE LA LANGUE</a:t>
                      </a:r>
                    </a:p>
                  </a:txBody>
                  <a:tcPr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Fiches d’entrainement, tests et outils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fr-FR" sz="1100" b="0" i="0" u="none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1</a:t>
                      </a:r>
                    </a:p>
                    <a:p>
                      <a:pPr algn="ctr"/>
                      <a:r>
                        <a:rPr lang="fr-FR" sz="1100" b="0" i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Grammaire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2</a:t>
                      </a:r>
                    </a:p>
                    <a:p>
                      <a:pPr algn="ctr"/>
                      <a:r>
                        <a:rPr lang="fr-FR" sz="1100" b="0" i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Orthographe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3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Conjugaison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fr-FR" sz="1100" b="0" i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47614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82ACCF17-9C3D-9C14-63EC-2BA78F062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861365"/>
              </p:ext>
            </p:extLst>
          </p:nvPr>
        </p:nvGraphicFramePr>
        <p:xfrm>
          <a:off x="627226" y="6309486"/>
          <a:ext cx="6497061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Dictée</a:t>
                      </a:r>
                    </a:p>
                    <a:p>
                      <a:pPr algn="ctr"/>
                      <a:endParaRPr lang="fr-FR" sz="600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Comme le soleil est revenu, les restaurateurs ont ressorti les tables et les chaises sur les terrasses.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Cahier du jour</a:t>
                      </a:r>
                    </a:p>
                  </a:txBody>
                  <a:tcPr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10" name="Rectangle : avec coins arrondis en haut 9">
            <a:extLst>
              <a:ext uri="{FF2B5EF4-FFF2-40B4-BE49-F238E27FC236}">
                <a16:creationId xmlns:a16="http://schemas.microsoft.com/office/drawing/2014/main" id="{6988657B-2B75-B3AC-BC3D-F388831060BB}"/>
              </a:ext>
            </a:extLst>
          </p:cNvPr>
          <p:cNvSpPr/>
          <p:nvPr/>
        </p:nvSpPr>
        <p:spPr>
          <a:xfrm>
            <a:off x="622227" y="2999526"/>
            <a:ext cx="1027553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D686"/>
          </a:solidFill>
          <a:ln w="25400">
            <a:solidFill>
              <a:srgbClr val="FFD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8h45–9h05</a:t>
            </a:r>
          </a:p>
        </p:txBody>
      </p:sp>
      <p:sp>
        <p:nvSpPr>
          <p:cNvPr id="13" name="Rectangle : avec coins arrondis en haut 12">
            <a:extLst>
              <a:ext uri="{FF2B5EF4-FFF2-40B4-BE49-F238E27FC236}">
                <a16:creationId xmlns:a16="http://schemas.microsoft.com/office/drawing/2014/main" id="{50698641-B45E-21AC-152D-4033E9298315}"/>
              </a:ext>
            </a:extLst>
          </p:cNvPr>
          <p:cNvSpPr/>
          <p:nvPr/>
        </p:nvSpPr>
        <p:spPr>
          <a:xfrm>
            <a:off x="622226" y="4787337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D686"/>
          </a:solidFill>
          <a:ln w="25400">
            <a:solidFill>
              <a:srgbClr val="FFD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9h15–9h35</a:t>
            </a:r>
          </a:p>
        </p:txBody>
      </p:sp>
      <p:sp>
        <p:nvSpPr>
          <p:cNvPr id="15" name="Rectangle : avec coins arrondis en haut 14">
            <a:extLst>
              <a:ext uri="{FF2B5EF4-FFF2-40B4-BE49-F238E27FC236}">
                <a16:creationId xmlns:a16="http://schemas.microsoft.com/office/drawing/2014/main" id="{9CF009D9-0B0C-93C3-CE23-542948EACA30}"/>
              </a:ext>
            </a:extLst>
          </p:cNvPr>
          <p:cNvSpPr/>
          <p:nvPr/>
        </p:nvSpPr>
        <p:spPr>
          <a:xfrm>
            <a:off x="622224" y="6079881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D686"/>
          </a:solidFill>
          <a:ln w="25400">
            <a:solidFill>
              <a:srgbClr val="FFD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9h35–9h55</a:t>
            </a:r>
          </a:p>
        </p:txBody>
      </p:sp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6961B919-D2A1-236B-31D7-450352BE68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634604"/>
              </p:ext>
            </p:extLst>
          </p:nvPr>
        </p:nvGraphicFramePr>
        <p:xfrm>
          <a:off x="627224" y="7790783"/>
          <a:ext cx="6497061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MATHÉMATIQUES – CALCUL MENTAL</a:t>
                      </a:r>
                    </a:p>
                    <a:p>
                      <a:pPr algn="ctr"/>
                      <a:r>
                        <a:rPr lang="fr-F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Identifier le chiffre des dixièmes/centièmes dans un nombre décimal</a:t>
                      </a:r>
                    </a:p>
                    <a:p>
                      <a:pPr algn="ctr"/>
                      <a:endParaRPr lang="fr-FR" sz="6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Quel est le chiffre des dixièmes dans…</a:t>
                      </a:r>
                    </a:p>
                    <a:p>
                      <a:pPr algn="ctr"/>
                      <a:r>
                        <a:rPr lang="fr-FR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2,43 – 12,8 – 4,04 – 58,17 – 324,798 – 3,02 – 78,21 – 1 023,45 – 0,23 – 3,674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Ardoise 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81C6C2BD-B7AC-5F59-7EC3-19AEF2890B1A}"/>
              </a:ext>
            </a:extLst>
          </p:cNvPr>
          <p:cNvSpPr/>
          <p:nvPr/>
        </p:nvSpPr>
        <p:spPr>
          <a:xfrm>
            <a:off x="622222" y="4477907"/>
            <a:ext cx="650206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RÉCRÉATION</a:t>
            </a:r>
          </a:p>
        </p:txBody>
      </p:sp>
      <p:sp>
        <p:nvSpPr>
          <p:cNvPr id="18" name="Rectangle : avec coins arrondis en haut 17">
            <a:extLst>
              <a:ext uri="{FF2B5EF4-FFF2-40B4-BE49-F238E27FC236}">
                <a16:creationId xmlns:a16="http://schemas.microsoft.com/office/drawing/2014/main" id="{89D0D954-8CE7-A2CD-2371-F309B3B83C1E}"/>
              </a:ext>
            </a:extLst>
          </p:cNvPr>
          <p:cNvSpPr/>
          <p:nvPr/>
        </p:nvSpPr>
        <p:spPr>
          <a:xfrm>
            <a:off x="622224" y="7550455"/>
            <a:ext cx="1026578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D686"/>
          </a:solidFill>
          <a:ln w="25400">
            <a:solidFill>
              <a:srgbClr val="FFD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9h55–10h10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A7D091-0DCD-79AC-BCF9-F8E1364F7A04}"/>
              </a:ext>
            </a:extLst>
          </p:cNvPr>
          <p:cNvSpPr/>
          <p:nvPr/>
        </p:nvSpPr>
        <p:spPr>
          <a:xfrm>
            <a:off x="622222" y="10298162"/>
            <a:ext cx="6502064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RÉCRÉATION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5C4D5915-1FB6-7BE5-84B9-9342FA265E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3495"/>
              </p:ext>
            </p:extLst>
          </p:nvPr>
        </p:nvGraphicFramePr>
        <p:xfrm>
          <a:off x="622228" y="9255803"/>
          <a:ext cx="6502058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5851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6207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- ÉCRITURE</a:t>
                      </a:r>
                    </a:p>
                    <a:p>
                      <a:pPr algn="ctr"/>
                      <a:r>
                        <a:rPr lang="fr-F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rendez-vous des stylos</a:t>
                      </a:r>
                    </a:p>
                    <a:p>
                      <a:pPr algn="ctr"/>
                      <a:endParaRPr lang="fr-FR" sz="600" b="1" i="0" u="none" strike="noStrike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Cartes avec contraintes à piocher</a:t>
                      </a:r>
                      <a:endParaRPr lang="fr-FR" sz="1100" b="0" i="0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cahier du jour</a:t>
                      </a:r>
                      <a:endParaRPr lang="fr-FR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21" name="Rectangle : avec coins arrondis en haut 20">
            <a:extLst>
              <a:ext uri="{FF2B5EF4-FFF2-40B4-BE49-F238E27FC236}">
                <a16:creationId xmlns:a16="http://schemas.microsoft.com/office/drawing/2014/main" id="{E0BF177B-8689-6609-B4D5-B578A228E46D}"/>
              </a:ext>
            </a:extLst>
          </p:cNvPr>
          <p:cNvSpPr/>
          <p:nvPr/>
        </p:nvSpPr>
        <p:spPr>
          <a:xfrm>
            <a:off x="622222" y="9015475"/>
            <a:ext cx="1026579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D686"/>
          </a:solidFill>
          <a:ln w="25400">
            <a:solidFill>
              <a:srgbClr val="FFD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10h10-10h20</a:t>
            </a:r>
          </a:p>
        </p:txBody>
      </p:sp>
      <p:graphicFrame>
        <p:nvGraphicFramePr>
          <p:cNvPr id="22" name="Tableau 21">
            <a:extLst>
              <a:ext uri="{FF2B5EF4-FFF2-40B4-BE49-F238E27FC236}">
                <a16:creationId xmlns:a16="http://schemas.microsoft.com/office/drawing/2014/main" id="{39A75909-5F92-A55A-9818-0FCD7BDABC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899982"/>
              </p:ext>
            </p:extLst>
          </p:nvPr>
        </p:nvGraphicFramePr>
        <p:xfrm>
          <a:off x="601291" y="857478"/>
          <a:ext cx="6522994" cy="80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5664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267330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FFD686"/>
                          </a:solidFill>
                          <a:latin typeface="+mn-lt"/>
                        </a:rPr>
                        <a:t>Matériel spécifique / photocopies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FFD686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FFD686"/>
                          </a:solidFill>
                          <a:latin typeface="+mj-lt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FFD686"/>
                          </a:solidFill>
                          <a:latin typeface="+mj-lt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FD686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FD686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04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7612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6CE2BF-8A09-0C46-94D1-9087DC570978}"/>
              </a:ext>
            </a:extLst>
          </p:cNvPr>
          <p:cNvSpPr/>
          <p:nvPr/>
        </p:nvSpPr>
        <p:spPr>
          <a:xfrm>
            <a:off x="7163675" y="-1"/>
            <a:ext cx="396000" cy="10691813"/>
          </a:xfrm>
          <a:prstGeom prst="rect">
            <a:avLst/>
          </a:prstGeom>
          <a:solidFill>
            <a:srgbClr val="FFD686"/>
          </a:solidFill>
          <a:ln>
            <a:solidFill>
              <a:srgbClr val="FFD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 dirty="0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281862E0-B292-CF46-A721-7C46D9646D81}"/>
              </a:ext>
            </a:extLst>
          </p:cNvPr>
          <p:cNvSpPr/>
          <p:nvPr/>
        </p:nvSpPr>
        <p:spPr>
          <a:xfrm>
            <a:off x="7209905" y="9389942"/>
            <a:ext cx="216000" cy="11215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GP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4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266E7E5-2E21-F8CC-D81E-B29C172067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957372"/>
              </p:ext>
            </p:extLst>
          </p:nvPr>
        </p:nvGraphicFramePr>
        <p:xfrm>
          <a:off x="502539" y="551675"/>
          <a:ext cx="6497054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homophones grammaticaux (2)</a:t>
                      </a:r>
                    </a:p>
                    <a:p>
                      <a:pPr algn="ctr"/>
                      <a:endParaRPr lang="fr-FR" sz="600" b="1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Évaluation sommative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Évaluation</a:t>
                      </a:r>
                    </a:p>
                  </a:txBody>
                  <a:tcPr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3" name="Rectangle : avec coins arrondis en haut 2">
            <a:extLst>
              <a:ext uri="{FF2B5EF4-FFF2-40B4-BE49-F238E27FC236}">
                <a16:creationId xmlns:a16="http://schemas.microsoft.com/office/drawing/2014/main" id="{098619B7-AF71-2342-E2C4-B46E30F66E98}"/>
              </a:ext>
            </a:extLst>
          </p:cNvPr>
          <p:cNvSpPr/>
          <p:nvPr/>
        </p:nvSpPr>
        <p:spPr>
          <a:xfrm>
            <a:off x="497536" y="322070"/>
            <a:ext cx="102657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D686"/>
          </a:solidFill>
          <a:ln w="25400">
            <a:solidFill>
              <a:srgbClr val="FFD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10h30-10h50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9F5143C9-7A6F-EC13-FF69-D73AD9BDBD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001065"/>
              </p:ext>
            </p:extLst>
          </p:nvPr>
        </p:nvGraphicFramePr>
        <p:xfrm>
          <a:off x="503522" y="1878819"/>
          <a:ext cx="6497054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MATHÉMATIQUES – NUMÉRATION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nombres décimaux</a:t>
                      </a:r>
                    </a:p>
                    <a:p>
                      <a:pPr algn="ctr"/>
                      <a:endParaRPr lang="fr-FR" sz="600" b="1" u="sng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Objectif </a:t>
                      </a:r>
                      <a:r>
                        <a:rPr lang="fr-FR" sz="110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Lire, écrire des nombres décimaux</a:t>
                      </a:r>
                    </a:p>
                    <a:p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Dictée de nombres décimaux sur ardoise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Dictée de nombres sur tableau de numération du type : 24 unités 45 centièmes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Ardoise</a:t>
                      </a:r>
                      <a:endParaRPr lang="fr-FR" sz="1100" b="0" i="1" u="non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71E0CBDB-D4FD-BFC0-6E54-024FEC372D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853537"/>
              </p:ext>
            </p:extLst>
          </p:nvPr>
        </p:nvGraphicFramePr>
        <p:xfrm>
          <a:off x="502534" y="3839898"/>
          <a:ext cx="649706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LECTURE ET COMPRÉHENSION DE L’ÉCRIT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Silence, on lit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bibliothèque de classe</a:t>
                      </a:r>
                    </a:p>
                  </a:txBody>
                  <a:tcPr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9" name="Rectangle : avec coins arrondis en haut 8">
            <a:extLst>
              <a:ext uri="{FF2B5EF4-FFF2-40B4-BE49-F238E27FC236}">
                <a16:creationId xmlns:a16="http://schemas.microsoft.com/office/drawing/2014/main" id="{21D55D96-138B-2E94-6CF1-11B5405957FF}"/>
              </a:ext>
            </a:extLst>
          </p:cNvPr>
          <p:cNvSpPr/>
          <p:nvPr/>
        </p:nvSpPr>
        <p:spPr>
          <a:xfrm>
            <a:off x="497535" y="1624122"/>
            <a:ext cx="1027553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D686"/>
          </a:solidFill>
          <a:ln w="25400">
            <a:solidFill>
              <a:srgbClr val="FFD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10h50-11h30</a:t>
            </a:r>
          </a:p>
        </p:txBody>
      </p:sp>
      <p:sp>
        <p:nvSpPr>
          <p:cNvPr id="13" name="Rectangle : avec coins arrondis en haut 12">
            <a:extLst>
              <a:ext uri="{FF2B5EF4-FFF2-40B4-BE49-F238E27FC236}">
                <a16:creationId xmlns:a16="http://schemas.microsoft.com/office/drawing/2014/main" id="{CE274F5E-787C-95A6-0BF9-2E4A693C7BF6}"/>
              </a:ext>
            </a:extLst>
          </p:cNvPr>
          <p:cNvSpPr/>
          <p:nvPr/>
        </p:nvSpPr>
        <p:spPr>
          <a:xfrm>
            <a:off x="497532" y="3610293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D686"/>
          </a:solidFill>
          <a:ln w="25400">
            <a:solidFill>
              <a:srgbClr val="FFD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13h20-13h40</a:t>
            </a:r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F380A4A5-47AF-FE61-951D-1BFCA48956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441151"/>
              </p:ext>
            </p:extLst>
          </p:nvPr>
        </p:nvGraphicFramePr>
        <p:xfrm>
          <a:off x="502532" y="6207458"/>
          <a:ext cx="6497061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- GRAMMAIRE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COD et COI</a:t>
                      </a:r>
                    </a:p>
                    <a:p>
                      <a:pPr algn="ctr"/>
                      <a:endParaRPr lang="fr-FR" sz="600" b="0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Objectif</a:t>
                      </a: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: Identifier des COD et COI</a:t>
                      </a: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Évaluation formative</a:t>
                      </a: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Exercice 3 : Transformer un adjectif en complément du nom et vice versa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Exercices polycopiés 1,2, 3 parcours EDL + cahier du jour page 56</a:t>
                      </a:r>
                    </a:p>
                  </a:txBody>
                  <a:tcPr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D826C343-1320-BD82-242D-E7C6E72EAF45}"/>
              </a:ext>
            </a:extLst>
          </p:cNvPr>
          <p:cNvSpPr/>
          <p:nvPr/>
        </p:nvSpPr>
        <p:spPr>
          <a:xfrm>
            <a:off x="497530" y="3288480"/>
            <a:ext cx="650206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+mj-lt"/>
              </a:rPr>
              <a:t>PAUSE MÉRIDIENNE</a:t>
            </a:r>
          </a:p>
        </p:txBody>
      </p:sp>
      <p:sp>
        <p:nvSpPr>
          <p:cNvPr id="16" name="Rectangle : avec coins arrondis en haut 15">
            <a:extLst>
              <a:ext uri="{FF2B5EF4-FFF2-40B4-BE49-F238E27FC236}">
                <a16:creationId xmlns:a16="http://schemas.microsoft.com/office/drawing/2014/main" id="{0C1CD6E4-0976-B34B-6658-91813FE62736}"/>
              </a:ext>
            </a:extLst>
          </p:cNvPr>
          <p:cNvSpPr/>
          <p:nvPr/>
        </p:nvSpPr>
        <p:spPr>
          <a:xfrm>
            <a:off x="497532" y="5967130"/>
            <a:ext cx="1026578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D686"/>
          </a:solidFill>
          <a:ln w="25400">
            <a:solidFill>
              <a:srgbClr val="FFD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14h-14h40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2B34C8B-C254-0F58-EDB5-104EF1D1D96B}"/>
              </a:ext>
            </a:extLst>
          </p:cNvPr>
          <p:cNvSpPr/>
          <p:nvPr/>
        </p:nvSpPr>
        <p:spPr>
          <a:xfrm>
            <a:off x="500030" y="7611867"/>
            <a:ext cx="6502064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+mj-lt"/>
              </a:rPr>
              <a:t>RÉCRÉATION + JEU DES BUZZERS</a:t>
            </a:r>
          </a:p>
        </p:txBody>
      </p:sp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20ADAF11-D42B-CBB9-5020-6B3271733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931593"/>
              </p:ext>
            </p:extLst>
          </p:nvPr>
        </p:nvGraphicFramePr>
        <p:xfrm>
          <a:off x="492526" y="8147991"/>
          <a:ext cx="6502058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5851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6207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ÉDUCATION PHYSIQUE ET SPORTIVE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 course d’orientation</a:t>
                      </a:r>
                    </a:p>
                    <a:p>
                      <a:pPr algn="ctr"/>
                      <a:endParaRPr lang="fr-FR" sz="600" b="1" u="none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Séance 3 </a:t>
                      </a: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Si situer / « La chasse aux erreurs »</a:t>
                      </a: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Proposer un plan à chaque groupe sur lequel figurent des œufs de couleur à trouver. Une vingtaine d’œufs sont disséminés dans la cour de récréation. Il faut relever les erreurs d’emplacement des œufs par rapport aux indications du plan.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- 4 groupes de 3 élèves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</a:t>
                      </a:r>
                      <a:r>
                        <a:rPr lang="fr-FR" sz="1100" b="0" i="0" u="none" dirty="0" err="1">
                          <a:solidFill>
                            <a:schemeClr val="tx1"/>
                          </a:solidFill>
                          <a:latin typeface="+mj-lt"/>
                        </a:rPr>
                        <a:t>oeufs</a:t>
                      </a: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 en plastique de couleur avec des lettres inscrites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plans pour les élèves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Corrections pour l’E.</a:t>
                      </a:r>
                    </a:p>
                  </a:txBody>
                  <a:tcPr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19" name="Rectangle : avec coins arrondis en haut 18">
            <a:extLst>
              <a:ext uri="{FF2B5EF4-FFF2-40B4-BE49-F238E27FC236}">
                <a16:creationId xmlns:a16="http://schemas.microsoft.com/office/drawing/2014/main" id="{CF70E930-D97F-B34D-17A4-B1FAFED5B9AE}"/>
              </a:ext>
            </a:extLst>
          </p:cNvPr>
          <p:cNvSpPr/>
          <p:nvPr/>
        </p:nvSpPr>
        <p:spPr>
          <a:xfrm>
            <a:off x="497530" y="7918386"/>
            <a:ext cx="1026579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D686"/>
          </a:solidFill>
          <a:ln w="25400">
            <a:solidFill>
              <a:srgbClr val="FFD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15h-15h55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5EDFAD14-C57E-386B-6A04-950F5A968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76541"/>
              </p:ext>
            </p:extLst>
          </p:nvPr>
        </p:nvGraphicFramePr>
        <p:xfrm>
          <a:off x="497530" y="4905493"/>
          <a:ext cx="649706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8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2492062640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3443029530"/>
                    </a:ext>
                  </a:extLst>
                </a:gridCol>
                <a:gridCol w="1653605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CEINTURES DE COMPÉTENCES – MATHÉMATIQUES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Fiches d’entrainement, tests et outils</a:t>
                      </a:r>
                    </a:p>
                  </a:txBody>
                  <a:tcPr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1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Numération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2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Calcul posé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3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Tables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6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fr-FR" sz="1100" b="0" i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47614"/>
                  </a:ext>
                </a:extLst>
              </a:tr>
            </a:tbl>
          </a:graphicData>
        </a:graphic>
      </p:graphicFrame>
      <p:sp>
        <p:nvSpPr>
          <p:cNvPr id="21" name="Rectangle : avec coins arrondis en haut 20">
            <a:extLst>
              <a:ext uri="{FF2B5EF4-FFF2-40B4-BE49-F238E27FC236}">
                <a16:creationId xmlns:a16="http://schemas.microsoft.com/office/drawing/2014/main" id="{94A4E558-D32A-AAD0-3343-336847459CE9}"/>
              </a:ext>
            </a:extLst>
          </p:cNvPr>
          <p:cNvSpPr/>
          <p:nvPr/>
        </p:nvSpPr>
        <p:spPr>
          <a:xfrm>
            <a:off x="492526" y="4667152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D686"/>
          </a:solidFill>
          <a:ln w="25400">
            <a:solidFill>
              <a:srgbClr val="FFD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13h40-14h</a:t>
            </a:r>
          </a:p>
        </p:txBody>
      </p:sp>
      <p:graphicFrame>
        <p:nvGraphicFramePr>
          <p:cNvPr id="22" name="Tableau 21">
            <a:extLst>
              <a:ext uri="{FF2B5EF4-FFF2-40B4-BE49-F238E27FC236}">
                <a16:creationId xmlns:a16="http://schemas.microsoft.com/office/drawing/2014/main" id="{C03AFADB-0AF0-871B-0FF1-A7149D73E2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914685"/>
              </p:ext>
            </p:extLst>
          </p:nvPr>
        </p:nvGraphicFramePr>
        <p:xfrm>
          <a:off x="492517" y="9718976"/>
          <a:ext cx="6502068" cy="80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5220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256848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FFD686"/>
                          </a:solidFill>
                          <a:latin typeface="+mn-lt"/>
                        </a:rPr>
                        <a:t>Bilan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55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221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64B743D4-F8FB-4F45-8C18-8B47B6691949}"/>
              </a:ext>
            </a:extLst>
          </p:cNvPr>
          <p:cNvSpPr txBox="1"/>
          <p:nvPr/>
        </p:nvSpPr>
        <p:spPr>
          <a:xfrm>
            <a:off x="522690" y="108994"/>
            <a:ext cx="6690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Lundi 4 septembre 2023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1DD562-4DAD-3F49-8C5C-4E7B2103545F}"/>
              </a:ext>
            </a:extLst>
          </p:cNvPr>
          <p:cNvSpPr/>
          <p:nvPr/>
        </p:nvSpPr>
        <p:spPr>
          <a:xfrm>
            <a:off x="0" y="0"/>
            <a:ext cx="468000" cy="10691813"/>
          </a:xfrm>
          <a:prstGeom prst="rect">
            <a:avLst/>
          </a:prstGeom>
          <a:solidFill>
            <a:srgbClr val="FFCB95"/>
          </a:solidFill>
          <a:ln>
            <a:solidFill>
              <a:srgbClr val="FFC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319AE3E8-DA34-1F4B-8A87-71EC7D7B0141}"/>
              </a:ext>
            </a:extLst>
          </p:cNvPr>
          <p:cNvSpPr/>
          <p:nvPr/>
        </p:nvSpPr>
        <p:spPr>
          <a:xfrm>
            <a:off x="203114" y="9389941"/>
            <a:ext cx="216000" cy="112151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5</a:t>
            </a:r>
            <a:endParaRPr lang="fr-GP" sz="1200" dirty="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518F2CC-1DD7-1543-9ED4-CB1570E011F9}"/>
              </a:ext>
            </a:extLst>
          </p:cNvPr>
          <p:cNvCxnSpPr>
            <a:cxnSpLocks/>
          </p:cNvCxnSpPr>
          <p:nvPr/>
        </p:nvCxnSpPr>
        <p:spPr>
          <a:xfrm>
            <a:off x="577377" y="786102"/>
            <a:ext cx="6532072" cy="0"/>
          </a:xfrm>
          <a:prstGeom prst="line">
            <a:avLst/>
          </a:prstGeom>
          <a:ln w="60325">
            <a:solidFill>
              <a:srgbClr val="FFCB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A2EE965E-9136-7D68-7227-7DB25AA2297D}"/>
              </a:ext>
            </a:extLst>
          </p:cNvPr>
          <p:cNvGraphicFramePr>
            <a:graphicFrameLocks noGrp="1"/>
          </p:cNvGraphicFramePr>
          <p:nvPr/>
        </p:nvGraphicFramePr>
        <p:xfrm>
          <a:off x="627231" y="1927079"/>
          <a:ext cx="6497054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PRATIQUES ARTISTIQUES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Arts plastiques</a:t>
                      </a:r>
                    </a:p>
                    <a:p>
                      <a:pPr algn="ctr"/>
                      <a:endParaRPr lang="fr-FR" sz="600" b="1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Projet n°2 autour des illusions d’optique (à TERMINER !)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règle, crayon à papier, feutres, feuilles de dessin blanc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3" name="Rectangle : avec coins arrondis en haut 2">
            <a:extLst>
              <a:ext uri="{FF2B5EF4-FFF2-40B4-BE49-F238E27FC236}">
                <a16:creationId xmlns:a16="http://schemas.microsoft.com/office/drawing/2014/main" id="{96FD35CF-EC34-B0CA-24C4-1C4226DA63A2}"/>
              </a:ext>
            </a:extLst>
          </p:cNvPr>
          <p:cNvSpPr/>
          <p:nvPr/>
        </p:nvSpPr>
        <p:spPr>
          <a:xfrm>
            <a:off x="622228" y="1697474"/>
            <a:ext cx="102657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CB95"/>
          </a:solidFill>
          <a:ln w="25400">
            <a:solidFill>
              <a:srgbClr val="FFC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8h–8h45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10F3986-0686-8BC7-BDD1-4E7053606E27}"/>
              </a:ext>
            </a:extLst>
          </p:cNvPr>
          <p:cNvGraphicFramePr>
            <a:graphicFrameLocks noGrp="1"/>
          </p:cNvGraphicFramePr>
          <p:nvPr/>
        </p:nvGraphicFramePr>
        <p:xfrm>
          <a:off x="628214" y="3254223"/>
          <a:ext cx="6497054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0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4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Analyse grammaticale</a:t>
                      </a:r>
                      <a:endParaRPr lang="fr-FR" sz="1200" u="non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Consigne</a:t>
                      </a:r>
                      <a:r>
                        <a:rPr lang="fr-FR" sz="11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: Dans cette phrase, indique la classe grammaticale des mots.</a:t>
                      </a:r>
                    </a:p>
                    <a:p>
                      <a:r>
                        <a:rPr lang="fr-FR" sz="1100" i="1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 sœur Chloé aime regarder la télévision tard le soir.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Tableau et étiquettes classes grammaticales</a:t>
                      </a:r>
                    </a:p>
                  </a:txBody>
                  <a:tcPr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47AF395A-F517-9552-4A42-B04B7EB52FC6}"/>
              </a:ext>
            </a:extLst>
          </p:cNvPr>
          <p:cNvGraphicFramePr>
            <a:graphicFrameLocks noGrp="1"/>
          </p:cNvGraphicFramePr>
          <p:nvPr/>
        </p:nvGraphicFramePr>
        <p:xfrm>
          <a:off x="627230" y="5025678"/>
          <a:ext cx="649706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8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2492062640"/>
                    </a:ext>
                  </a:extLst>
                </a:gridCol>
                <a:gridCol w="1614485">
                  <a:extLst>
                    <a:ext uri="{9D8B030D-6E8A-4147-A177-3AD203B41FA5}">
                      <a16:colId xmlns:a16="http://schemas.microsoft.com/office/drawing/2014/main" val="3443029530"/>
                    </a:ext>
                  </a:extLst>
                </a:gridCol>
                <a:gridCol w="1653605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CEINTURES DE COMPÉTENCES – ÉTUDE DE LA LANGUE</a:t>
                      </a:r>
                    </a:p>
                  </a:txBody>
                  <a:tcPr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Fiches d’entrainement, tests et outils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fr-FR" sz="1100" b="0" i="0" u="none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1</a:t>
                      </a:r>
                    </a:p>
                    <a:p>
                      <a:pPr algn="ctr"/>
                      <a:r>
                        <a:rPr lang="fr-FR" sz="1100" b="0" i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Grammaire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2</a:t>
                      </a:r>
                    </a:p>
                    <a:p>
                      <a:pPr algn="ctr"/>
                      <a:r>
                        <a:rPr lang="fr-FR" sz="1100" b="0" i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Orthographe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3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Conjugaison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fr-FR" sz="1100" b="0" i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47614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82ACCF17-9C3D-9C14-63EC-2BA78F0622B7}"/>
              </a:ext>
            </a:extLst>
          </p:cNvPr>
          <p:cNvGraphicFramePr>
            <a:graphicFrameLocks noGrp="1"/>
          </p:cNvGraphicFramePr>
          <p:nvPr/>
        </p:nvGraphicFramePr>
        <p:xfrm>
          <a:off x="627226" y="6309486"/>
          <a:ext cx="6497061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45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5360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Dictée</a:t>
                      </a:r>
                    </a:p>
                    <a:p>
                      <a:pPr algn="ctr"/>
                      <a:endParaRPr lang="fr-FR" sz="600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Comme le soleil est revenu, les restaurateurs ont ressorti les tables et les chaises sur les terrasses.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Cahier du jour</a:t>
                      </a:r>
                    </a:p>
                  </a:txBody>
                  <a:tcPr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10" name="Rectangle : avec coins arrondis en haut 9">
            <a:extLst>
              <a:ext uri="{FF2B5EF4-FFF2-40B4-BE49-F238E27FC236}">
                <a16:creationId xmlns:a16="http://schemas.microsoft.com/office/drawing/2014/main" id="{6988657B-2B75-B3AC-BC3D-F388831060BB}"/>
              </a:ext>
            </a:extLst>
          </p:cNvPr>
          <p:cNvSpPr/>
          <p:nvPr/>
        </p:nvSpPr>
        <p:spPr>
          <a:xfrm>
            <a:off x="622227" y="2999526"/>
            <a:ext cx="1027553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CB95"/>
          </a:solidFill>
          <a:ln w="25400">
            <a:solidFill>
              <a:srgbClr val="FFC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8h45–9h05</a:t>
            </a:r>
          </a:p>
        </p:txBody>
      </p:sp>
      <p:sp>
        <p:nvSpPr>
          <p:cNvPr id="13" name="Rectangle : avec coins arrondis en haut 12">
            <a:extLst>
              <a:ext uri="{FF2B5EF4-FFF2-40B4-BE49-F238E27FC236}">
                <a16:creationId xmlns:a16="http://schemas.microsoft.com/office/drawing/2014/main" id="{50698641-B45E-21AC-152D-4033E9298315}"/>
              </a:ext>
            </a:extLst>
          </p:cNvPr>
          <p:cNvSpPr/>
          <p:nvPr/>
        </p:nvSpPr>
        <p:spPr>
          <a:xfrm>
            <a:off x="622226" y="4787337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CB95"/>
          </a:solidFill>
          <a:ln w="25400">
            <a:solidFill>
              <a:srgbClr val="FFC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9h15–9h35</a:t>
            </a:r>
          </a:p>
        </p:txBody>
      </p:sp>
      <p:sp>
        <p:nvSpPr>
          <p:cNvPr id="15" name="Rectangle : avec coins arrondis en haut 14">
            <a:extLst>
              <a:ext uri="{FF2B5EF4-FFF2-40B4-BE49-F238E27FC236}">
                <a16:creationId xmlns:a16="http://schemas.microsoft.com/office/drawing/2014/main" id="{9CF009D9-0B0C-93C3-CE23-542948EACA30}"/>
              </a:ext>
            </a:extLst>
          </p:cNvPr>
          <p:cNvSpPr/>
          <p:nvPr/>
        </p:nvSpPr>
        <p:spPr>
          <a:xfrm>
            <a:off x="622224" y="6079881"/>
            <a:ext cx="1026577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CB95"/>
          </a:solidFill>
          <a:ln w="25400">
            <a:solidFill>
              <a:srgbClr val="FFC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9h35–9h55</a:t>
            </a:r>
          </a:p>
        </p:txBody>
      </p:sp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6961B919-D2A1-236B-31D7-450352BE6856}"/>
              </a:ext>
            </a:extLst>
          </p:cNvPr>
          <p:cNvGraphicFramePr>
            <a:graphicFrameLocks noGrp="1"/>
          </p:cNvGraphicFramePr>
          <p:nvPr/>
        </p:nvGraphicFramePr>
        <p:xfrm>
          <a:off x="627224" y="7790783"/>
          <a:ext cx="6497061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135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492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MATHÉMATIQUES – CALCUL MENTAL</a:t>
                      </a:r>
                    </a:p>
                    <a:p>
                      <a:pPr algn="ctr"/>
                      <a:r>
                        <a:rPr lang="fr-F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Identifier le chiffre des dixièmes/centièmes dans un nombre décimal</a:t>
                      </a:r>
                    </a:p>
                    <a:p>
                      <a:pPr algn="ctr"/>
                      <a:endParaRPr lang="fr-FR" sz="6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Quel est le chiffre des dixièmes dans…</a:t>
                      </a:r>
                    </a:p>
                    <a:p>
                      <a:pPr algn="ctr"/>
                      <a:r>
                        <a:rPr lang="fr-FR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2,43 – 12,8 – 4,04 – 58,17 – 324,798 – 3,02 – 78,21 – 1 023,45 – 0,23 – 3,674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Ardoise 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81C6C2BD-B7AC-5F59-7EC3-19AEF2890B1A}"/>
              </a:ext>
            </a:extLst>
          </p:cNvPr>
          <p:cNvSpPr/>
          <p:nvPr/>
        </p:nvSpPr>
        <p:spPr>
          <a:xfrm>
            <a:off x="622222" y="4477907"/>
            <a:ext cx="650206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RÉCRÉATION</a:t>
            </a:r>
          </a:p>
        </p:txBody>
      </p:sp>
      <p:sp>
        <p:nvSpPr>
          <p:cNvPr id="18" name="Rectangle : avec coins arrondis en haut 17">
            <a:extLst>
              <a:ext uri="{FF2B5EF4-FFF2-40B4-BE49-F238E27FC236}">
                <a16:creationId xmlns:a16="http://schemas.microsoft.com/office/drawing/2014/main" id="{89D0D954-8CE7-A2CD-2371-F309B3B83C1E}"/>
              </a:ext>
            </a:extLst>
          </p:cNvPr>
          <p:cNvSpPr/>
          <p:nvPr/>
        </p:nvSpPr>
        <p:spPr>
          <a:xfrm>
            <a:off x="622224" y="7550455"/>
            <a:ext cx="1026578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CB95"/>
          </a:solidFill>
          <a:ln w="25400">
            <a:solidFill>
              <a:srgbClr val="FFC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9h55–10h10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A7D091-0DCD-79AC-BCF9-F8E1364F7A04}"/>
              </a:ext>
            </a:extLst>
          </p:cNvPr>
          <p:cNvSpPr/>
          <p:nvPr/>
        </p:nvSpPr>
        <p:spPr>
          <a:xfrm>
            <a:off x="622222" y="10298162"/>
            <a:ext cx="6502064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RÉCRÉATION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5C4D5915-1FB6-7BE5-84B9-9342FA265EB3}"/>
              </a:ext>
            </a:extLst>
          </p:cNvPr>
          <p:cNvGraphicFramePr>
            <a:graphicFrameLocks noGrp="1"/>
          </p:cNvGraphicFramePr>
          <p:nvPr/>
        </p:nvGraphicFramePr>
        <p:xfrm>
          <a:off x="622228" y="9255803"/>
          <a:ext cx="6502058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5851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6207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- ÉCRITURE</a:t>
                      </a:r>
                    </a:p>
                    <a:p>
                      <a:pPr algn="ctr"/>
                      <a:r>
                        <a:rPr lang="fr-F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rendez-vous des stylos</a:t>
                      </a:r>
                    </a:p>
                    <a:p>
                      <a:pPr algn="ctr"/>
                      <a:endParaRPr lang="fr-FR" sz="600" b="1" i="0" u="none" strike="noStrike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Cartes avec contraintes à piocher</a:t>
                      </a:r>
                      <a:endParaRPr lang="fr-FR" sz="1100" b="0" i="0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cahier du jour</a:t>
                      </a:r>
                      <a:endParaRPr lang="fr-FR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21" name="Rectangle : avec coins arrondis en haut 20">
            <a:extLst>
              <a:ext uri="{FF2B5EF4-FFF2-40B4-BE49-F238E27FC236}">
                <a16:creationId xmlns:a16="http://schemas.microsoft.com/office/drawing/2014/main" id="{E0BF177B-8689-6609-B4D5-B578A228E46D}"/>
              </a:ext>
            </a:extLst>
          </p:cNvPr>
          <p:cNvSpPr/>
          <p:nvPr/>
        </p:nvSpPr>
        <p:spPr>
          <a:xfrm>
            <a:off x="622222" y="9015475"/>
            <a:ext cx="1026579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FFCB95"/>
          </a:solidFill>
          <a:ln w="25400">
            <a:solidFill>
              <a:srgbClr val="FFC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10h10-10h20</a:t>
            </a:r>
          </a:p>
        </p:txBody>
      </p:sp>
      <p:graphicFrame>
        <p:nvGraphicFramePr>
          <p:cNvPr id="22" name="Tableau 21">
            <a:extLst>
              <a:ext uri="{FF2B5EF4-FFF2-40B4-BE49-F238E27FC236}">
                <a16:creationId xmlns:a16="http://schemas.microsoft.com/office/drawing/2014/main" id="{39A75909-5F92-A55A-9818-0FCD7BDABC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27665"/>
              </p:ext>
            </p:extLst>
          </p:nvPr>
        </p:nvGraphicFramePr>
        <p:xfrm>
          <a:off x="601291" y="817963"/>
          <a:ext cx="6522994" cy="80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5664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267330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FFCB95"/>
                          </a:solidFill>
                          <a:latin typeface="+mn-lt"/>
                        </a:rPr>
                        <a:t>Matériel spécifique / photocopies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FFCB95"/>
                          </a:solidFill>
                          <a:latin typeface="+mj-lt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FFCB95"/>
                          </a:solidFill>
                          <a:latin typeface="+mj-lt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CB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FCB95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FCB95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04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4669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2" id="{925615E7-761C-AD45-A2EA-4E9783A4B3DB}" vid="{7AAAD923-143F-D64E-80AB-F3EDB7464C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30</TotalTime>
  <Words>2740</Words>
  <Application>Microsoft Macintosh PowerPoint</Application>
  <PresentationFormat>Personnalisé</PresentationFormat>
  <Paragraphs>615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KG Miss Kindergarten</vt:lpstr>
      <vt:lpstr>WATERMELONFAMILY-THIN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Marcie AGAPE</dc:creator>
  <cp:lastModifiedBy>Marcie AGAPE</cp:lastModifiedBy>
  <cp:revision>3</cp:revision>
  <dcterms:created xsi:type="dcterms:W3CDTF">2023-08-24T10:29:14Z</dcterms:created>
  <dcterms:modified xsi:type="dcterms:W3CDTF">2024-07-07T13:16:53Z</dcterms:modified>
</cp:coreProperties>
</file>